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1"/>
  </p:sldMasterIdLst>
  <p:notesMasterIdLst>
    <p:notesMasterId r:id="rId26"/>
  </p:notesMasterIdLst>
  <p:handoutMasterIdLst>
    <p:handoutMasterId r:id="rId27"/>
  </p:handoutMasterIdLst>
  <p:sldIdLst>
    <p:sldId id="827" r:id="rId2"/>
    <p:sldId id="833" r:id="rId3"/>
    <p:sldId id="837" r:id="rId4"/>
    <p:sldId id="834" r:id="rId5"/>
    <p:sldId id="839" r:id="rId6"/>
    <p:sldId id="848" r:id="rId7"/>
    <p:sldId id="829" r:id="rId8"/>
    <p:sldId id="856" r:id="rId9"/>
    <p:sldId id="857" r:id="rId10"/>
    <p:sldId id="858" r:id="rId11"/>
    <p:sldId id="859" r:id="rId12"/>
    <p:sldId id="860" r:id="rId13"/>
    <p:sldId id="849" r:id="rId14"/>
    <p:sldId id="852" r:id="rId15"/>
    <p:sldId id="853" r:id="rId16"/>
    <p:sldId id="855" r:id="rId17"/>
    <p:sldId id="854" r:id="rId18"/>
    <p:sldId id="847" r:id="rId19"/>
    <p:sldId id="843" r:id="rId20"/>
    <p:sldId id="844" r:id="rId21"/>
    <p:sldId id="846" r:id="rId22"/>
    <p:sldId id="845" r:id="rId23"/>
    <p:sldId id="851" r:id="rId24"/>
    <p:sldId id="850"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1FFF1"/>
    <a:srgbClr val="76FFFF"/>
    <a:srgbClr val="15C9D9"/>
    <a:srgbClr val="00AEBB"/>
    <a:srgbClr val="1BBECC"/>
    <a:srgbClr val="02ADBA"/>
    <a:srgbClr val="440079"/>
    <a:srgbClr val="1E093C"/>
    <a:srgbClr val="17093B"/>
    <a:srgbClr val="4C5F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43" autoAdjust="0"/>
    <p:restoredTop sz="84786" autoAdjust="0"/>
  </p:normalViewPr>
  <p:slideViewPr>
    <p:cSldViewPr snapToObjects="1">
      <p:cViewPr varScale="1">
        <p:scale>
          <a:sx n="95" d="100"/>
          <a:sy n="95" d="100"/>
        </p:scale>
        <p:origin x="720"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422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5464711-9C73-8241-AFB0-128EB3AE6A12}" type="datetimeFigureOut">
              <a:rPr lang="en-US" smtClean="0"/>
              <a:pPr/>
              <a:t>8/16/21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D78FE5D-CECA-1345-9277-F1DD4F0CE240}" type="slidenum">
              <a:rPr lang="en-US" smtClean="0"/>
              <a:pPr/>
              <a:t>‹#›</a:t>
            </a:fld>
            <a:endParaRPr lang="en-US"/>
          </a:p>
        </p:txBody>
      </p:sp>
    </p:spTree>
    <p:extLst>
      <p:ext uri="{BB962C8B-B14F-4D97-AF65-F5344CB8AC3E}">
        <p14:creationId xmlns:p14="http://schemas.microsoft.com/office/powerpoint/2010/main" val="36291432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421C01-ED30-CC41-8E5D-CA0F5115E72D}" type="datetimeFigureOut">
              <a:rPr lang="en-US" smtClean="0"/>
              <a:pPr/>
              <a:t>8/16/21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A7D5F5-1991-BC4D-A4B8-5C402A6EABF3}" type="slidenum">
              <a:rPr lang="en-US" smtClean="0"/>
              <a:pPr/>
              <a:t>‹#›</a:t>
            </a:fld>
            <a:endParaRPr lang="en-US"/>
          </a:p>
        </p:txBody>
      </p:sp>
    </p:spTree>
    <p:extLst>
      <p:ext uri="{BB962C8B-B14F-4D97-AF65-F5344CB8AC3E}">
        <p14:creationId xmlns:p14="http://schemas.microsoft.com/office/powerpoint/2010/main" val="179257120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a:t>
            </a:r>
          </a:p>
        </p:txBody>
      </p:sp>
      <p:sp>
        <p:nvSpPr>
          <p:cNvPr id="4" name="Slide Number Placeholder 3"/>
          <p:cNvSpPr>
            <a:spLocks noGrp="1"/>
          </p:cNvSpPr>
          <p:nvPr>
            <p:ph type="sldNum" sz="quarter" idx="5"/>
          </p:nvPr>
        </p:nvSpPr>
        <p:spPr/>
        <p:txBody>
          <a:bodyPr/>
          <a:lstStyle/>
          <a:p>
            <a:fld id="{5CA7D5F5-1991-BC4D-A4B8-5C402A6EABF3}" type="slidenum">
              <a:rPr lang="en-US" smtClean="0"/>
              <a:pPr/>
              <a:t>1</a:t>
            </a:fld>
            <a:endParaRPr lang="en-US"/>
          </a:p>
        </p:txBody>
      </p:sp>
    </p:spTree>
    <p:extLst>
      <p:ext uri="{BB962C8B-B14F-4D97-AF65-F5344CB8AC3E}">
        <p14:creationId xmlns:p14="http://schemas.microsoft.com/office/powerpoint/2010/main" val="2186675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10</a:t>
            </a:fld>
            <a:endParaRPr lang="en-US"/>
          </a:p>
        </p:txBody>
      </p:sp>
    </p:spTree>
    <p:extLst>
      <p:ext uri="{BB962C8B-B14F-4D97-AF65-F5344CB8AC3E}">
        <p14:creationId xmlns:p14="http://schemas.microsoft.com/office/powerpoint/2010/main" val="4023787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Not a lot of teams matriculate through the entire pipeline, but there are a bunch who do just 2 programs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Unfortunately can’t tell of these teams attended a bootcamp or not</a:t>
            </a: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11</a:t>
            </a:fld>
            <a:endParaRPr lang="en-US"/>
          </a:p>
        </p:txBody>
      </p:sp>
    </p:spTree>
    <p:extLst>
      <p:ext uri="{BB962C8B-B14F-4D97-AF65-F5344CB8AC3E}">
        <p14:creationId xmlns:p14="http://schemas.microsoft.com/office/powerpoint/2010/main" val="18317735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Shows relationship between the years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Interestingly, 2019 seems kind of isolated, but 2020 and 2021 are better connected. Caused by the pandemic because nobody had things going on that summer? If you’re sitting at home, may as well work on your startup. </a:t>
            </a:r>
          </a:p>
          <a:p>
            <a:pPr lvl="1"/>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Unfortunately there are only 3 years worth of data (2 summers) so can’t tell if this is a trend or an assumption</a:t>
            </a:r>
          </a:p>
          <a:p>
            <a:pPr lvl="1"/>
            <a:endParaRPr lang="en-US" sz="1200" kern="1200" dirty="0">
              <a:solidFill>
                <a:schemeClr val="tx1"/>
              </a:solidFill>
              <a:effectLst/>
              <a:latin typeface="+mn-lt"/>
              <a:ea typeface="+mn-ea"/>
              <a:cs typeface="+mn-cs"/>
            </a:endParaRPr>
          </a:p>
          <a:p>
            <a:pPr lvl="1"/>
            <a:endParaRPr lang="en-US" sz="1200" kern="1200" dirty="0">
              <a:solidFill>
                <a:schemeClr val="tx1"/>
              </a:solidFill>
              <a:effectLst/>
              <a:latin typeface="+mn-lt"/>
              <a:ea typeface="+mn-ea"/>
              <a:cs typeface="+mn-cs"/>
            </a:endParaRPr>
          </a:p>
          <a:p>
            <a:pPr lvl="1"/>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Do better teams go through time, do better teams stay w us longer?</a:t>
            </a:r>
            <a:endParaRPr lang="en-US" sz="1100" kern="1200" dirty="0">
              <a:solidFill>
                <a:schemeClr val="tx1"/>
              </a:solidFill>
              <a:effectLst/>
              <a:latin typeface="+mn-lt"/>
              <a:ea typeface="+mn-ea"/>
              <a:cs typeface="+mn-cs"/>
            </a:endParaRPr>
          </a:p>
          <a:p>
            <a:endParaRPr lang="en-US" dirty="0"/>
          </a:p>
          <a:p>
            <a:endParaRPr lang="en-US" dirty="0"/>
          </a:p>
          <a:p>
            <a:r>
              <a:rPr lang="en-US" dirty="0" err="1"/>
              <a:t>Givee</a:t>
            </a:r>
            <a:r>
              <a:rPr lang="en-US" dirty="0"/>
              <a:t> Rebecca the names of crossover teams</a:t>
            </a:r>
          </a:p>
        </p:txBody>
      </p:sp>
      <p:sp>
        <p:nvSpPr>
          <p:cNvPr id="4" name="Slide Number Placeholder 3"/>
          <p:cNvSpPr>
            <a:spLocks noGrp="1"/>
          </p:cNvSpPr>
          <p:nvPr>
            <p:ph type="sldNum" sz="quarter" idx="5"/>
          </p:nvPr>
        </p:nvSpPr>
        <p:spPr/>
        <p:txBody>
          <a:bodyPr/>
          <a:lstStyle/>
          <a:p>
            <a:fld id="{5CA7D5F5-1991-BC4D-A4B8-5C402A6EABF3}" type="slidenum">
              <a:rPr lang="en-US" smtClean="0"/>
              <a:pPr/>
              <a:t>12</a:t>
            </a:fld>
            <a:endParaRPr lang="en-US"/>
          </a:p>
        </p:txBody>
      </p:sp>
    </p:spTree>
    <p:extLst>
      <p:ext uri="{BB962C8B-B14F-4D97-AF65-F5344CB8AC3E}">
        <p14:creationId xmlns:p14="http://schemas.microsoft.com/office/powerpoint/2010/main" val="1140168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Lots of Coaching and SS participants who either did no other programs or just those two programs – the groups are relatively exclusive from other events. Coaching gets better as the years go on, SS not as much</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FF is just a smaller version of the above? </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The real star is HTSAS – it looks like almost everyone in that group participated in more events (depends on if you consider coaching and HTSAS the same thing, but even then there’s a very large group of them who participate in other events)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Bootcamp and Summer applicants both have similar numbers of people who applied without doing any other programs – should this be different due to the intensity of the programs? Do we just assume that a flat number of people apply to these programs without doing anything else?</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This one definitely proves the sub funnel – it looks like almost all the people who got into a Sprint and/or Launchpad had done previous events. Very rare exceptions that consist of a minority of the population </a:t>
            </a:r>
            <a:endParaRPr lang="en-US" sz="1100" kern="1200" dirty="0">
              <a:solidFill>
                <a:schemeClr val="tx1"/>
              </a:solidFill>
              <a:effectLst/>
              <a:latin typeface="+mn-lt"/>
              <a:ea typeface="+mn-ea"/>
              <a:cs typeface="+mn-cs"/>
            </a:endParaRPr>
          </a:p>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13</a:t>
            </a:fld>
            <a:endParaRPr lang="en-US"/>
          </a:p>
        </p:txBody>
      </p:sp>
    </p:spTree>
    <p:extLst>
      <p:ext uri="{BB962C8B-B14F-4D97-AF65-F5344CB8AC3E}">
        <p14:creationId xmlns:p14="http://schemas.microsoft.com/office/powerpoint/2010/main" val="1932198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FF and SS have very large groups that interact with either no other program or only each other – there is some matriculation into other programs. Is this an acceptable rate? </a:t>
            </a:r>
          </a:p>
          <a:p>
            <a:pPr lvl="1"/>
            <a:endParaRPr lang="en-US" sz="1100" kern="1200" dirty="0">
              <a:solidFill>
                <a:schemeClr val="tx1"/>
              </a:solidFill>
              <a:effectLst/>
              <a:latin typeface="+mn-lt"/>
              <a:ea typeface="+mn-ea"/>
              <a:cs typeface="+mn-cs"/>
            </a:endParaRPr>
          </a:p>
          <a:p>
            <a:pPr lvl="1"/>
            <a:r>
              <a:rPr lang="en-US" sz="1200" kern="1200" dirty="0" err="1">
                <a:solidFill>
                  <a:schemeClr val="tx1"/>
                </a:solidFill>
                <a:effectLst/>
                <a:latin typeface="+mn-lt"/>
                <a:ea typeface="+mn-ea"/>
                <a:cs typeface="+mn-cs"/>
              </a:rPr>
              <a:t>JSprint</a:t>
            </a:r>
            <a:r>
              <a:rPr lang="en-US" sz="1200" kern="1200" dirty="0">
                <a:solidFill>
                  <a:schemeClr val="tx1"/>
                </a:solidFill>
                <a:effectLst/>
                <a:latin typeface="+mn-lt"/>
                <a:ea typeface="+mn-ea"/>
                <a:cs typeface="+mn-cs"/>
              </a:rPr>
              <a:t> this year has a lot of teams that didn’t do any other events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Summer applicants were 50/50 either very involved or not at all</a:t>
            </a: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14</a:t>
            </a:fld>
            <a:endParaRPr lang="en-US"/>
          </a:p>
        </p:txBody>
      </p:sp>
    </p:spTree>
    <p:extLst>
      <p:ext uri="{BB962C8B-B14F-4D97-AF65-F5344CB8AC3E}">
        <p14:creationId xmlns:p14="http://schemas.microsoft.com/office/powerpoint/2010/main" val="3642359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Coaching and FF are more interconnected in this one, which kind of tells me that we’re doing a good job encouraging people, however that might be right now</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Over half bootcamp apps involved in other programs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Over half </a:t>
            </a:r>
            <a:r>
              <a:rPr lang="en-US" sz="1200" kern="1200" dirty="0" err="1">
                <a:solidFill>
                  <a:schemeClr val="tx1"/>
                </a:solidFill>
                <a:effectLst/>
                <a:latin typeface="+mn-lt"/>
                <a:ea typeface="+mn-ea"/>
                <a:cs typeface="+mn-cs"/>
              </a:rPr>
              <a:t>jsprint</a:t>
            </a:r>
            <a:r>
              <a:rPr lang="en-US" sz="1200" kern="1200" dirty="0">
                <a:solidFill>
                  <a:schemeClr val="tx1"/>
                </a:solidFill>
                <a:effectLst/>
                <a:latin typeface="+mn-lt"/>
                <a:ea typeface="+mn-ea"/>
                <a:cs typeface="+mn-cs"/>
              </a:rPr>
              <a:t> did not </a:t>
            </a: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15</a:t>
            </a:fld>
            <a:endParaRPr lang="en-US"/>
          </a:p>
        </p:txBody>
      </p:sp>
    </p:spTree>
    <p:extLst>
      <p:ext uri="{BB962C8B-B14F-4D97-AF65-F5344CB8AC3E}">
        <p14:creationId xmlns:p14="http://schemas.microsoft.com/office/powerpoint/2010/main" val="1701472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Good perspective into relative size of the </a:t>
            </a:r>
            <a:r>
              <a:rPr lang="en-US" sz="1200" kern="1200" dirty="0" err="1">
                <a:solidFill>
                  <a:schemeClr val="tx1"/>
                </a:solidFill>
                <a:effectLst/>
                <a:latin typeface="+mn-lt"/>
                <a:ea typeface="+mn-ea"/>
                <a:cs typeface="+mn-cs"/>
              </a:rPr>
              <a:t>subfunnel</a:t>
            </a:r>
            <a:r>
              <a:rPr lang="en-US" sz="1200" kern="1200" dirty="0">
                <a:solidFill>
                  <a:schemeClr val="tx1"/>
                </a:solidFill>
                <a:effectLst/>
                <a:latin typeface="+mn-lt"/>
                <a:ea typeface="+mn-ea"/>
                <a:cs typeface="+mn-cs"/>
              </a:rPr>
              <a:t> compared to the total funnel</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HTSAS is the standout top of funnel program – great integration into other programs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Startup school and coaching don’t have a ton of integration</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Large quantity of female founders participants also do SS, relatively low matriculation into other events. Maybe because of level of intensity?</a:t>
            </a: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16</a:t>
            </a:fld>
            <a:endParaRPr lang="en-US"/>
          </a:p>
        </p:txBody>
      </p:sp>
    </p:spTree>
    <p:extLst>
      <p:ext uri="{BB962C8B-B14F-4D97-AF65-F5344CB8AC3E}">
        <p14:creationId xmlns:p14="http://schemas.microsoft.com/office/powerpoint/2010/main" val="8530796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Shows relationship between the years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Pure chaos</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Events have kind of triangulated into the year</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Gives you a good perspective of relative size though! Ex: Startup schools from year to year</a:t>
            </a: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17</a:t>
            </a:fld>
            <a:endParaRPr lang="en-US"/>
          </a:p>
        </p:txBody>
      </p:sp>
    </p:spTree>
    <p:extLst>
      <p:ext uri="{BB962C8B-B14F-4D97-AF65-F5344CB8AC3E}">
        <p14:creationId xmlns:p14="http://schemas.microsoft.com/office/powerpoint/2010/main" val="3884189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analysis</a:t>
            </a:r>
          </a:p>
        </p:txBody>
      </p:sp>
      <p:sp>
        <p:nvSpPr>
          <p:cNvPr id="4" name="Slide Number Placeholder 3"/>
          <p:cNvSpPr>
            <a:spLocks noGrp="1"/>
          </p:cNvSpPr>
          <p:nvPr>
            <p:ph type="sldNum" sz="quarter" idx="5"/>
          </p:nvPr>
        </p:nvSpPr>
        <p:spPr/>
        <p:txBody>
          <a:bodyPr/>
          <a:lstStyle/>
          <a:p>
            <a:fld id="{5CA7D5F5-1991-BC4D-A4B8-5C402A6EABF3}" type="slidenum">
              <a:rPr lang="en-US" smtClean="0"/>
              <a:pPr/>
              <a:t>18</a:t>
            </a:fld>
            <a:endParaRPr lang="en-US"/>
          </a:p>
        </p:txBody>
      </p:sp>
    </p:spTree>
    <p:extLst>
      <p:ext uri="{BB962C8B-B14F-4D97-AF65-F5344CB8AC3E}">
        <p14:creationId xmlns:p14="http://schemas.microsoft.com/office/powerpoint/2010/main" val="15530463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19</a:t>
            </a:fld>
            <a:endParaRPr lang="en-US"/>
          </a:p>
        </p:txBody>
      </p:sp>
    </p:spTree>
    <p:extLst>
      <p:ext uri="{BB962C8B-B14F-4D97-AF65-F5344CB8AC3E}">
        <p14:creationId xmlns:p14="http://schemas.microsoft.com/office/powerpoint/2010/main" val="3498272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Are people actually travelling through the funnel in the way that we think they are?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Final draft will be a data resource for everyone to use going forward</a:t>
            </a:r>
          </a:p>
        </p:txBody>
      </p:sp>
      <p:sp>
        <p:nvSpPr>
          <p:cNvPr id="4" name="Slide Number Placeholder 3"/>
          <p:cNvSpPr>
            <a:spLocks noGrp="1"/>
          </p:cNvSpPr>
          <p:nvPr>
            <p:ph type="sldNum" sz="quarter" idx="5"/>
          </p:nvPr>
        </p:nvSpPr>
        <p:spPr/>
        <p:txBody>
          <a:bodyPr/>
          <a:lstStyle/>
          <a:p>
            <a:fld id="{5CA7D5F5-1991-BC4D-A4B8-5C402A6EABF3}" type="slidenum">
              <a:rPr lang="en-US" smtClean="0"/>
              <a:pPr/>
              <a:t>2</a:t>
            </a:fld>
            <a:endParaRPr lang="en-US"/>
          </a:p>
        </p:txBody>
      </p:sp>
    </p:spTree>
    <p:extLst>
      <p:ext uri="{BB962C8B-B14F-4D97-AF65-F5344CB8AC3E}">
        <p14:creationId xmlns:p14="http://schemas.microsoft.com/office/powerpoint/2010/main" val="3392826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Compound ethnicity example – white Hispanic vs. Latinx vs. Black Hispanic. I’m sure everyone knows the relative ins and outs of diversity, but in terms of calculation, it just is very hard to pinpoint the perfect way to do this</a:t>
            </a:r>
          </a:p>
        </p:txBody>
      </p:sp>
      <p:sp>
        <p:nvSpPr>
          <p:cNvPr id="4" name="Slide Number Placeholder 3"/>
          <p:cNvSpPr>
            <a:spLocks noGrp="1"/>
          </p:cNvSpPr>
          <p:nvPr>
            <p:ph type="sldNum" sz="quarter" idx="5"/>
          </p:nvPr>
        </p:nvSpPr>
        <p:spPr/>
        <p:txBody>
          <a:bodyPr/>
          <a:lstStyle/>
          <a:p>
            <a:fld id="{5CA7D5F5-1991-BC4D-A4B8-5C402A6EABF3}" type="slidenum">
              <a:rPr lang="en-US" smtClean="0"/>
              <a:pPr/>
              <a:t>20</a:t>
            </a:fld>
            <a:endParaRPr lang="en-US"/>
          </a:p>
        </p:txBody>
      </p:sp>
    </p:spTree>
    <p:extLst>
      <p:ext uri="{BB962C8B-B14F-4D97-AF65-F5344CB8AC3E}">
        <p14:creationId xmlns:p14="http://schemas.microsoft.com/office/powerpoint/2010/main" val="42750933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Cute anecdote for avoiding self description – someone listed themselves as “left-handed” on one of the applications for the summer programs, it’s things like that to avoid. Not only can I not analyze written text, people are just inclined to include wrong or irrelevant information.</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SCHOOLS – stern, </a:t>
            </a:r>
            <a:r>
              <a:rPr lang="en-US" dirty="0" err="1"/>
              <a:t>tandon</a:t>
            </a:r>
            <a:r>
              <a:rPr lang="en-US" dirty="0"/>
              <a:t>, </a:t>
            </a:r>
            <a:r>
              <a:rPr lang="en-US" dirty="0" err="1"/>
              <a:t>cas</a:t>
            </a:r>
            <a:r>
              <a:rPr lang="en-US" dirty="0"/>
              <a:t>, </a:t>
            </a:r>
            <a:r>
              <a:rPr lang="en-US" dirty="0" err="1"/>
              <a:t>etc</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APPLICATIONS AND PARTICIPANTS, then gender</a:t>
            </a:r>
          </a:p>
          <a:p>
            <a:pPr marL="0" indent="0">
              <a:buFont typeface="Arial" panose="020B0604020202020204" pitchFamily="34" charset="0"/>
              <a:buNone/>
            </a:pPr>
            <a:r>
              <a:rPr lang="en-US" dirty="0"/>
              <a:t>Data cubes</a:t>
            </a:r>
          </a:p>
        </p:txBody>
      </p:sp>
      <p:sp>
        <p:nvSpPr>
          <p:cNvPr id="4" name="Slide Number Placeholder 3"/>
          <p:cNvSpPr>
            <a:spLocks noGrp="1"/>
          </p:cNvSpPr>
          <p:nvPr>
            <p:ph type="sldNum" sz="quarter" idx="5"/>
          </p:nvPr>
        </p:nvSpPr>
        <p:spPr/>
        <p:txBody>
          <a:bodyPr/>
          <a:lstStyle/>
          <a:p>
            <a:fld id="{5CA7D5F5-1991-BC4D-A4B8-5C402A6EABF3}" type="slidenum">
              <a:rPr lang="en-US" smtClean="0"/>
              <a:pPr/>
              <a:t>21</a:t>
            </a:fld>
            <a:endParaRPr lang="en-US"/>
          </a:p>
        </p:txBody>
      </p:sp>
    </p:spTree>
    <p:extLst>
      <p:ext uri="{BB962C8B-B14F-4D97-AF65-F5344CB8AC3E}">
        <p14:creationId xmlns:p14="http://schemas.microsoft.com/office/powerpoint/2010/main" val="4263530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necessary</a:t>
            </a:r>
          </a:p>
        </p:txBody>
      </p:sp>
      <p:sp>
        <p:nvSpPr>
          <p:cNvPr id="4" name="Slide Number Placeholder 3"/>
          <p:cNvSpPr>
            <a:spLocks noGrp="1"/>
          </p:cNvSpPr>
          <p:nvPr>
            <p:ph type="sldNum" sz="quarter" idx="5"/>
          </p:nvPr>
        </p:nvSpPr>
        <p:spPr/>
        <p:txBody>
          <a:bodyPr/>
          <a:lstStyle/>
          <a:p>
            <a:fld id="{5CA7D5F5-1991-BC4D-A4B8-5C402A6EABF3}" type="slidenum">
              <a:rPr lang="en-US" smtClean="0"/>
              <a:pPr/>
              <a:t>22</a:t>
            </a:fld>
            <a:endParaRPr lang="en-US"/>
          </a:p>
        </p:txBody>
      </p:sp>
    </p:spTree>
    <p:extLst>
      <p:ext uri="{BB962C8B-B14F-4D97-AF65-F5344CB8AC3E}">
        <p14:creationId xmlns:p14="http://schemas.microsoft.com/office/powerpoint/2010/main" val="42122005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So the way I analyzed the data is through adjacency lists like this one, here’s what the structure looks</a:t>
            </a:r>
          </a:p>
        </p:txBody>
      </p:sp>
      <p:sp>
        <p:nvSpPr>
          <p:cNvPr id="4" name="Slide Number Placeholder 3"/>
          <p:cNvSpPr>
            <a:spLocks noGrp="1"/>
          </p:cNvSpPr>
          <p:nvPr>
            <p:ph type="sldNum" sz="quarter" idx="5"/>
          </p:nvPr>
        </p:nvSpPr>
        <p:spPr/>
        <p:txBody>
          <a:bodyPr/>
          <a:lstStyle/>
          <a:p>
            <a:fld id="{5CA7D5F5-1991-BC4D-A4B8-5C402A6EABF3}" type="slidenum">
              <a:rPr lang="en-US" smtClean="0"/>
              <a:pPr/>
              <a:t>24</a:t>
            </a:fld>
            <a:endParaRPr lang="en-US"/>
          </a:p>
        </p:txBody>
      </p:sp>
    </p:spTree>
    <p:extLst>
      <p:ext uri="{BB962C8B-B14F-4D97-AF65-F5344CB8AC3E}">
        <p14:creationId xmlns:p14="http://schemas.microsoft.com/office/powerpoint/2010/main" val="891303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Funnel and sub-funnel structure</a:t>
            </a:r>
          </a:p>
        </p:txBody>
      </p:sp>
      <p:sp>
        <p:nvSpPr>
          <p:cNvPr id="4" name="Slide Number Placeholder 3"/>
          <p:cNvSpPr>
            <a:spLocks noGrp="1"/>
          </p:cNvSpPr>
          <p:nvPr>
            <p:ph type="sldNum" sz="quarter" idx="5"/>
          </p:nvPr>
        </p:nvSpPr>
        <p:spPr/>
        <p:txBody>
          <a:bodyPr/>
          <a:lstStyle/>
          <a:p>
            <a:fld id="{5CA7D5F5-1991-BC4D-A4B8-5C402A6EABF3}" type="slidenum">
              <a:rPr lang="en-US" smtClean="0"/>
              <a:pPr/>
              <a:t>3</a:t>
            </a:fld>
            <a:endParaRPr lang="en-US"/>
          </a:p>
        </p:txBody>
      </p:sp>
    </p:spTree>
    <p:extLst>
      <p:ext uri="{BB962C8B-B14F-4D97-AF65-F5344CB8AC3E}">
        <p14:creationId xmlns:p14="http://schemas.microsoft.com/office/powerpoint/2010/main" val="730465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4</a:t>
            </a:fld>
            <a:endParaRPr lang="en-US"/>
          </a:p>
        </p:txBody>
      </p:sp>
    </p:spTree>
    <p:extLst>
      <p:ext uri="{BB962C8B-B14F-4D97-AF65-F5344CB8AC3E}">
        <p14:creationId xmlns:p14="http://schemas.microsoft.com/office/powerpoint/2010/main" val="1228006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5</a:t>
            </a:fld>
            <a:endParaRPr lang="en-US"/>
          </a:p>
        </p:txBody>
      </p:sp>
    </p:spTree>
    <p:extLst>
      <p:ext uri="{BB962C8B-B14F-4D97-AF65-F5344CB8AC3E}">
        <p14:creationId xmlns:p14="http://schemas.microsoft.com/office/powerpoint/2010/main" val="1571637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Network graph - funnel and sub-funnel structure</a:t>
            </a:r>
          </a:p>
          <a:p>
            <a:endParaRPr lang="en-US" dirty="0"/>
          </a:p>
          <a:p>
            <a:r>
              <a:rPr lang="en-US" dirty="0"/>
              <a:t>Explain what a node and edge are</a:t>
            </a:r>
          </a:p>
          <a:p>
            <a:endParaRPr lang="en-US" dirty="0"/>
          </a:p>
          <a:p>
            <a:r>
              <a:rPr lang="en-US" dirty="0"/>
              <a:t>NOTE: Summer program attendees will NOT have the percentage because the data is skewed. Everyone who got into a summer program (SLP and Summer Sprint) had to have applied. The way I calculated the percentages was by seeing who attended only one program, whereas those would technically count as two.</a:t>
            </a:r>
          </a:p>
        </p:txBody>
      </p:sp>
      <p:sp>
        <p:nvSpPr>
          <p:cNvPr id="4" name="Slide Number Placeholder 3"/>
          <p:cNvSpPr>
            <a:spLocks noGrp="1"/>
          </p:cNvSpPr>
          <p:nvPr>
            <p:ph type="sldNum" sz="quarter" idx="5"/>
          </p:nvPr>
        </p:nvSpPr>
        <p:spPr/>
        <p:txBody>
          <a:bodyPr/>
          <a:lstStyle/>
          <a:p>
            <a:fld id="{5CA7D5F5-1991-BC4D-A4B8-5C402A6EABF3}" type="slidenum">
              <a:rPr lang="en-US" smtClean="0"/>
              <a:pPr/>
              <a:t>6</a:t>
            </a:fld>
            <a:endParaRPr lang="en-US"/>
          </a:p>
        </p:txBody>
      </p:sp>
    </p:spTree>
    <p:extLst>
      <p:ext uri="{BB962C8B-B14F-4D97-AF65-F5344CB8AC3E}">
        <p14:creationId xmlns:p14="http://schemas.microsoft.com/office/powerpoint/2010/main" val="3435249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without further ado….</a:t>
            </a:r>
          </a:p>
          <a:p>
            <a:endParaRPr lang="en-US" dirty="0"/>
          </a:p>
          <a:p>
            <a:r>
              <a:rPr lang="en-US" dirty="0"/>
              <a:t>start w teams</a:t>
            </a:r>
          </a:p>
        </p:txBody>
      </p:sp>
      <p:sp>
        <p:nvSpPr>
          <p:cNvPr id="4" name="Slide Number Placeholder 3"/>
          <p:cNvSpPr>
            <a:spLocks noGrp="1"/>
          </p:cNvSpPr>
          <p:nvPr>
            <p:ph type="sldNum" sz="quarter" idx="5"/>
          </p:nvPr>
        </p:nvSpPr>
        <p:spPr/>
        <p:txBody>
          <a:bodyPr/>
          <a:lstStyle/>
          <a:p>
            <a:fld id="{5CA7D5F5-1991-BC4D-A4B8-5C402A6EABF3}" type="slidenum">
              <a:rPr lang="en-US" smtClean="0"/>
              <a:pPr/>
              <a:t>7</a:t>
            </a:fld>
            <a:endParaRPr lang="en-US"/>
          </a:p>
        </p:txBody>
      </p:sp>
    </p:spTree>
    <p:extLst>
      <p:ext uri="{BB962C8B-B14F-4D97-AF65-F5344CB8AC3E}">
        <p14:creationId xmlns:p14="http://schemas.microsoft.com/office/powerpoint/2010/main" val="154240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 FOR ALL 3 YEARS:</a:t>
            </a:r>
          </a:p>
          <a:p>
            <a:endParaRPr lang="en-US" dirty="0"/>
          </a:p>
          <a:p>
            <a:pPr lvl="1"/>
            <a:r>
              <a:rPr lang="en-US" sz="1200" kern="1200" dirty="0">
                <a:solidFill>
                  <a:schemeClr val="tx1"/>
                </a:solidFill>
                <a:effectLst/>
                <a:latin typeface="+mn-lt"/>
                <a:ea typeface="+mn-ea"/>
                <a:cs typeface="+mn-cs"/>
              </a:rPr>
              <a:t>Everything looks like it makes sense – There’s a sizeable amount of applicants to the BCs and to Summer programs who don’t move</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Bootcamp data doesn’t contain people who actually got accepted – can’t tell if the follow through rate there is acceptable or not</a:t>
            </a:r>
          </a:p>
          <a:p>
            <a:pPr lvl="1"/>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Very similar throughout the years</a:t>
            </a:r>
          </a:p>
          <a:p>
            <a:pPr lvl="1"/>
            <a:endParaRPr lang="en-US" sz="1200" kern="1200" dirty="0">
              <a:solidFill>
                <a:schemeClr val="tx1"/>
              </a:solidFill>
              <a:effectLst/>
              <a:latin typeface="+mn-lt"/>
              <a:ea typeface="+mn-ea"/>
              <a:cs typeface="+mn-cs"/>
            </a:endParaRPr>
          </a:p>
          <a:p>
            <a:pPr lvl="1"/>
            <a:endParaRPr lang="en-US" sz="1200" kern="1200" dirty="0">
              <a:solidFill>
                <a:schemeClr val="tx1"/>
              </a:solidFill>
              <a:effectLst/>
              <a:latin typeface="+mn-lt"/>
              <a:ea typeface="+mn-ea"/>
              <a:cs typeface="+mn-cs"/>
            </a:endParaRPr>
          </a:p>
          <a:p>
            <a:pPr lvl="1"/>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FRANK – applicants vs </a:t>
            </a:r>
            <a:r>
              <a:rPr lang="en-US" sz="1200" kern="1200" dirty="0" err="1">
                <a:solidFill>
                  <a:schemeClr val="tx1"/>
                </a:solidFill>
                <a:effectLst/>
                <a:latin typeface="+mn-lt"/>
                <a:ea typeface="+mn-ea"/>
                <a:cs typeface="+mn-cs"/>
              </a:rPr>
              <a:t>acceptees</a:t>
            </a:r>
            <a:r>
              <a:rPr lang="en-US" sz="1200" kern="1200" dirty="0">
                <a:solidFill>
                  <a:schemeClr val="tx1"/>
                </a:solidFill>
                <a:effectLst/>
                <a:latin typeface="+mn-lt"/>
                <a:ea typeface="+mn-ea"/>
                <a:cs typeface="+mn-cs"/>
              </a:rPr>
              <a:t>, as they move through the funnel. For each event? </a:t>
            </a:r>
          </a:p>
          <a:p>
            <a:pPr lvl="1"/>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Cross referencing, labeling</a:t>
            </a:r>
          </a:p>
          <a:p>
            <a:pPr lvl="1"/>
            <a:endParaRPr lang="en-US" sz="1200" kern="1200" dirty="0">
              <a:solidFill>
                <a:schemeClr val="tx1"/>
              </a:solidFill>
              <a:effectLst/>
              <a:latin typeface="+mn-lt"/>
              <a:ea typeface="+mn-ea"/>
              <a:cs typeface="+mn-cs"/>
            </a:endParaRPr>
          </a:p>
          <a:p>
            <a:pPr lvl="1"/>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8</a:t>
            </a:fld>
            <a:endParaRPr lang="en-US"/>
          </a:p>
        </p:txBody>
      </p:sp>
    </p:spTree>
    <p:extLst>
      <p:ext uri="{BB962C8B-B14F-4D97-AF65-F5344CB8AC3E}">
        <p14:creationId xmlns:p14="http://schemas.microsoft.com/office/powerpoint/2010/main" val="3876085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A7D5F5-1991-BC4D-A4B8-5C402A6EABF3}" type="slidenum">
              <a:rPr lang="en-US" smtClean="0"/>
              <a:pPr/>
              <a:t>9</a:t>
            </a:fld>
            <a:endParaRPr lang="en-US"/>
          </a:p>
        </p:txBody>
      </p:sp>
    </p:spTree>
    <p:extLst>
      <p:ext uri="{BB962C8B-B14F-4D97-AF65-F5344CB8AC3E}">
        <p14:creationId xmlns:p14="http://schemas.microsoft.com/office/powerpoint/2010/main" val="3547254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228600"/>
            <a:ext cx="7772400" cy="3968463"/>
          </a:xfrm>
        </p:spPr>
        <p:txBody>
          <a:bodyPr anchor="t" anchorCtr="0">
            <a:noAutofit/>
          </a:bodyPr>
          <a:lstStyle>
            <a:lvl1pPr algn="l">
              <a:defRPr sz="6000" b="0" i="0">
                <a:latin typeface="Fugue"/>
                <a:cs typeface="Fugue"/>
              </a:defRPr>
            </a:lvl1pPr>
          </a:lstStyle>
          <a:p>
            <a:r>
              <a:rPr lang="en-US" dirty="0"/>
              <a:t>Title of Section Goes Here Like This. Max 70 Characters. Example Words.</a:t>
            </a:r>
          </a:p>
        </p:txBody>
      </p:sp>
      <p:sp>
        <p:nvSpPr>
          <p:cNvPr id="3" name="Subtitle 2"/>
          <p:cNvSpPr>
            <a:spLocks noGrp="1"/>
          </p:cNvSpPr>
          <p:nvPr>
            <p:ph type="subTitle" idx="1"/>
          </p:nvPr>
        </p:nvSpPr>
        <p:spPr>
          <a:xfrm>
            <a:off x="457200" y="4343400"/>
            <a:ext cx="6400800" cy="1752600"/>
          </a:xfrm>
        </p:spPr>
        <p:txBody>
          <a:bodyPr>
            <a:normAutofit/>
          </a:bodyPr>
          <a:lstStyle>
            <a:lvl1pPr marL="0" indent="0" algn="l">
              <a:buNone/>
              <a:defRPr sz="2400" b="0" i="0">
                <a:solidFill>
                  <a:srgbClr val="1ABECB"/>
                </a:solidFill>
                <a:latin typeface="Gotham Book" pitchFamily="2" charset="0"/>
                <a:cs typeface="Gotham Book"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Slide Number Placeholder 7"/>
          <p:cNvSpPr>
            <a:spLocks noGrp="1"/>
          </p:cNvSpPr>
          <p:nvPr>
            <p:ph type="sldNum" sz="quarter" idx="4"/>
          </p:nvPr>
        </p:nvSpPr>
        <p:spPr>
          <a:xfrm>
            <a:off x="4267200" y="6356350"/>
            <a:ext cx="609599"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4041836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44048" cy="987827"/>
          </a:xfrm>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7"/>
          <p:cNvSpPr>
            <a:spLocks noGrp="1"/>
          </p:cNvSpPr>
          <p:nvPr>
            <p:ph type="sldNum" sz="quarter" idx="4"/>
          </p:nvPr>
        </p:nvSpPr>
        <p:spPr>
          <a:xfrm>
            <a:off x="8631798" y="6356350"/>
            <a:ext cx="402258"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2065159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7"/>
          <p:cNvSpPr>
            <a:spLocks noGrp="1"/>
          </p:cNvSpPr>
          <p:nvPr>
            <p:ph type="sldNum" sz="quarter" idx="4"/>
          </p:nvPr>
        </p:nvSpPr>
        <p:spPr>
          <a:xfrm>
            <a:off x="8631798" y="6356350"/>
            <a:ext cx="402258"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2757622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44048" cy="902412"/>
          </a:xfrm>
        </p:spPr>
        <p:txBody>
          <a:bodyPr/>
          <a:lstStyle>
            <a:lvl1pPr>
              <a:defRPr b="0" i="0">
                <a:latin typeface="Fugue"/>
                <a:cs typeface="Fugue"/>
              </a:defRPr>
            </a:lvl1pPr>
          </a:lstStyle>
          <a:p>
            <a:r>
              <a:rPr lang="en-US" dirty="0"/>
              <a:t>Click to edit Master title style</a:t>
            </a:r>
          </a:p>
        </p:txBody>
      </p:sp>
      <p:sp>
        <p:nvSpPr>
          <p:cNvPr id="3" name="Content Placeholder 2"/>
          <p:cNvSpPr>
            <a:spLocks noGrp="1"/>
          </p:cNvSpPr>
          <p:nvPr>
            <p:ph idx="1"/>
          </p:nvPr>
        </p:nvSpPr>
        <p:spPr>
          <a:xfrm>
            <a:off x="457200" y="1371600"/>
            <a:ext cx="8229600" cy="4734409"/>
          </a:xfrm>
        </p:spPr>
        <p:txBody>
          <a:bodyPr>
            <a:normAutofit/>
          </a:bodyPr>
          <a:lstStyle>
            <a:lvl1pPr>
              <a:defRPr sz="2800" b="0" i="0">
                <a:latin typeface="Gotham Book" pitchFamily="2" charset="0"/>
                <a:cs typeface="Gotham Book" pitchFamily="2" charset="0"/>
              </a:defRPr>
            </a:lvl1pPr>
            <a:lvl2pPr>
              <a:defRPr sz="2400" b="0" i="0">
                <a:latin typeface="Gotham Book" pitchFamily="2" charset="0"/>
                <a:cs typeface="Gotham Book" pitchFamily="2" charset="0"/>
              </a:defRPr>
            </a:lvl2pPr>
            <a:lvl3pPr>
              <a:defRPr sz="2000" b="0" i="0">
                <a:latin typeface="Gotham Book" pitchFamily="2" charset="0"/>
                <a:cs typeface="Gotham Book" pitchFamily="2" charset="0"/>
              </a:defRPr>
            </a:lvl3pPr>
            <a:lvl4pPr>
              <a:defRPr sz="1800" b="0" i="0">
                <a:latin typeface="Gotham Book" pitchFamily="2" charset="0"/>
                <a:cs typeface="Gotham Book" pitchFamily="2" charset="0"/>
              </a:defRPr>
            </a:lvl4pPr>
            <a:lvl5pPr>
              <a:defRPr sz="1800" b="0" i="0">
                <a:latin typeface="Fugue"/>
                <a:cs typeface="Fugu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Slide Number Placeholder 7"/>
          <p:cNvSpPr>
            <a:spLocks noGrp="1"/>
          </p:cNvSpPr>
          <p:nvPr>
            <p:ph type="sldNum" sz="quarter" idx="4"/>
          </p:nvPr>
        </p:nvSpPr>
        <p:spPr>
          <a:xfrm>
            <a:off x="4267200" y="6356350"/>
            <a:ext cx="609599"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1521434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4406900"/>
            <a:ext cx="7772400" cy="1362075"/>
          </a:xfrm>
        </p:spPr>
        <p:txBody>
          <a:bodyPr anchor="t">
            <a:normAutofit/>
          </a:bodyPr>
          <a:lstStyle>
            <a:lvl1pPr algn="l">
              <a:defRPr sz="3600" b="0" cap="none">
                <a:solidFill>
                  <a:srgbClr val="1ABECB"/>
                </a:solidFill>
              </a:defRPr>
            </a:lvl1pPr>
          </a:lstStyle>
          <a:p>
            <a:r>
              <a:rPr lang="en-US" dirty="0"/>
              <a:t>Click To Edit Master Title Style</a:t>
            </a:r>
          </a:p>
        </p:txBody>
      </p:sp>
      <p:sp>
        <p:nvSpPr>
          <p:cNvPr id="3" name="Text Placeholder 2"/>
          <p:cNvSpPr>
            <a:spLocks noGrp="1"/>
          </p:cNvSpPr>
          <p:nvPr>
            <p:ph type="body" idx="1"/>
          </p:nvPr>
        </p:nvSpPr>
        <p:spPr>
          <a:xfrm>
            <a:off x="457200" y="2906713"/>
            <a:ext cx="7772400" cy="1500187"/>
          </a:xfrm>
        </p:spPr>
        <p:txBody>
          <a:bodyPr anchor="t" anchorCtr="0"/>
          <a:lstStyle>
            <a:lvl1pPr marL="0" indent="0">
              <a:buNone/>
              <a:defRPr sz="2000">
                <a:solidFill>
                  <a:srgbClr val="99999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Slide Number Placeholder 7"/>
          <p:cNvSpPr>
            <a:spLocks noGrp="1"/>
          </p:cNvSpPr>
          <p:nvPr>
            <p:ph type="sldNum" sz="quarter" idx="4"/>
          </p:nvPr>
        </p:nvSpPr>
        <p:spPr>
          <a:xfrm>
            <a:off x="4191000" y="6356350"/>
            <a:ext cx="685799"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1537114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7"/>
            <a:ext cx="8224205" cy="987827"/>
          </a:xfrm>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Placeholder 7"/>
          <p:cNvSpPr>
            <a:spLocks noGrp="1"/>
          </p:cNvSpPr>
          <p:nvPr>
            <p:ph type="sldNum" sz="quarter" idx="4"/>
          </p:nvPr>
        </p:nvSpPr>
        <p:spPr>
          <a:xfrm>
            <a:off x="8631798" y="6356350"/>
            <a:ext cx="402258"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3546219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7"/>
            <a:ext cx="8224205" cy="987827"/>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319514"/>
            <a:ext cx="4040188" cy="855361"/>
          </a:xfrm>
        </p:spPr>
        <p:txBody>
          <a:bodyPr anchor="t"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3"/>
          </p:nvPr>
        </p:nvSpPr>
        <p:spPr>
          <a:xfrm>
            <a:off x="4645025" y="1329435"/>
            <a:ext cx="4041775" cy="845440"/>
          </a:xfrm>
        </p:spPr>
        <p:txBody>
          <a:bodyPr anchor="t"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Slide Number Placeholder 7"/>
          <p:cNvSpPr>
            <a:spLocks noGrp="1"/>
          </p:cNvSpPr>
          <p:nvPr>
            <p:ph type="sldNum" sz="quarter" idx="10"/>
          </p:nvPr>
        </p:nvSpPr>
        <p:spPr>
          <a:xfrm>
            <a:off x="8631798" y="6356350"/>
            <a:ext cx="402258"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1375616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44048" cy="987827"/>
          </a:xfrm>
        </p:spPr>
        <p:txBody>
          <a:bodyPr/>
          <a:lstStyle/>
          <a:p>
            <a:r>
              <a:rPr lang="en-US" dirty="0"/>
              <a:t>Click to edit Master title style</a:t>
            </a:r>
          </a:p>
        </p:txBody>
      </p:sp>
      <p:sp>
        <p:nvSpPr>
          <p:cNvPr id="4" name="Slide Number Placeholder 7"/>
          <p:cNvSpPr>
            <a:spLocks noGrp="1"/>
          </p:cNvSpPr>
          <p:nvPr>
            <p:ph type="sldNum" sz="quarter" idx="4"/>
          </p:nvPr>
        </p:nvSpPr>
        <p:spPr>
          <a:xfrm>
            <a:off x="4267200" y="6356350"/>
            <a:ext cx="609599"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16552004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7"/>
          <p:cNvSpPr>
            <a:spLocks noGrp="1"/>
          </p:cNvSpPr>
          <p:nvPr>
            <p:ph type="sldNum" sz="quarter" idx="4"/>
          </p:nvPr>
        </p:nvSpPr>
        <p:spPr>
          <a:xfrm>
            <a:off x="4370871" y="6356350"/>
            <a:ext cx="402258"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4269025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nchorCtr="0"/>
          <a:lstStyle>
            <a:lvl1pPr algn="l">
              <a:defRPr sz="2000" b="0">
                <a:latin typeface="Fugue"/>
                <a:cs typeface="Fugue"/>
              </a:defRPr>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2800"/>
            </a:lvl1pPr>
            <a:lvl2pPr>
              <a:defRPr sz="2400"/>
            </a:lvl2pPr>
            <a:lvl3pPr>
              <a:defRPr sz="2000"/>
            </a:lvl3pPr>
            <a:lvl4pPr>
              <a:defRPr sz="18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9" name="Slide Number Placeholder 7"/>
          <p:cNvSpPr>
            <a:spLocks noGrp="1"/>
          </p:cNvSpPr>
          <p:nvPr>
            <p:ph type="sldNum" sz="quarter" idx="4"/>
          </p:nvPr>
        </p:nvSpPr>
        <p:spPr>
          <a:xfrm>
            <a:off x="8631798" y="6356350"/>
            <a:ext cx="402258" cy="365125"/>
          </a:xfrm>
          <a:prstGeom prst="rect">
            <a:avLst/>
          </a:prstGeom>
        </p:spPr>
        <p:txBody>
          <a:bodyPr vert="horz" lIns="91440" tIns="45720" rIns="91440" bIns="45720" rtlCol="0" anchor="ctr" anchorCtr="0"/>
          <a:lstStyle>
            <a:lvl1pPr algn="r">
              <a:defRPr sz="1200">
                <a:solidFill>
                  <a:srgbClr val="20ADB9"/>
                </a:solidFill>
                <a:latin typeface="Gotham-Book"/>
                <a:cs typeface="Gotham-Book"/>
              </a:defRPr>
            </a:lvl1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2987267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82636" y="4800600"/>
            <a:ext cx="8218612" cy="566738"/>
          </a:xfrm>
        </p:spPr>
        <p:txBody>
          <a:bodyPr anchor="t" anchorCtr="0"/>
          <a:lstStyle>
            <a:lvl1pPr algn="l">
              <a:defRPr sz="2000" b="0">
                <a:latin typeface="Fugue"/>
                <a:cs typeface="Fugue"/>
              </a:defRPr>
            </a:lvl1pPr>
          </a:lstStyle>
          <a:p>
            <a:r>
              <a:rPr lang="en-US" dirty="0"/>
              <a:t>Click to edit Master title style</a:t>
            </a:r>
          </a:p>
        </p:txBody>
      </p:sp>
      <p:sp>
        <p:nvSpPr>
          <p:cNvPr id="3" name="Picture Placeholder 2"/>
          <p:cNvSpPr>
            <a:spLocks noGrp="1"/>
          </p:cNvSpPr>
          <p:nvPr>
            <p:ph type="pic" idx="1"/>
          </p:nvPr>
        </p:nvSpPr>
        <p:spPr>
          <a:xfrm>
            <a:off x="482636" y="612775"/>
            <a:ext cx="8218612" cy="4114800"/>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482636" y="5367338"/>
            <a:ext cx="8218612" cy="804862"/>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Slide Number Placeholder 6"/>
          <p:cNvSpPr>
            <a:spLocks noGrp="1"/>
          </p:cNvSpPr>
          <p:nvPr>
            <p:ph type="sldNum" sz="quarter" idx="12"/>
          </p:nvPr>
        </p:nvSpPr>
        <p:spPr>
          <a:xfrm>
            <a:off x="8592108" y="6346429"/>
            <a:ext cx="502281" cy="365125"/>
          </a:xfrm>
          <a:prstGeom prst="rect">
            <a:avLst/>
          </a:prstGeom>
        </p:spPr>
        <p:txBody>
          <a:bodyPr/>
          <a:lstStyle/>
          <a:p>
            <a:fld id="{5BFCA006-3047-A942-8238-9F7077126762}" type="slidenum">
              <a:rPr lang="en-US" smtClean="0"/>
              <a:pPr/>
              <a:t>‹#›</a:t>
            </a:fld>
            <a:endParaRPr lang="en-US" dirty="0"/>
          </a:p>
        </p:txBody>
      </p:sp>
      <p:sp>
        <p:nvSpPr>
          <p:cNvPr id="9" name="Slide Number Placeholder 7"/>
          <p:cNvSpPr txBox="1">
            <a:spLocks/>
          </p:cNvSpPr>
          <p:nvPr userDrawn="1"/>
        </p:nvSpPr>
        <p:spPr>
          <a:xfrm>
            <a:off x="8631798" y="6356350"/>
            <a:ext cx="402258" cy="365125"/>
          </a:xfrm>
          <a:prstGeom prst="rect">
            <a:avLst/>
          </a:prstGeom>
        </p:spPr>
        <p:txBody>
          <a:bodyPr vert="horz" lIns="91440" tIns="45720" rIns="91440" bIns="45720" rtlCol="0" anchor="ctr" anchorCtr="0"/>
          <a:lstStyle>
            <a:defPPr>
              <a:defRPr lang="en-US"/>
            </a:defPPr>
            <a:lvl1pPr marL="0" algn="r" defTabSz="457200" rtl="0" eaLnBrk="1" latinLnBrk="0" hangingPunct="1">
              <a:defRPr sz="1200" kern="1200">
                <a:solidFill>
                  <a:srgbClr val="20ADB9"/>
                </a:solidFill>
                <a:latin typeface="Gotham-Book"/>
                <a:ea typeface="+mn-ea"/>
                <a:cs typeface="Gotham-Book"/>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2765631-169E-4944-BFFC-C229B4B1B06E}" type="slidenum">
              <a:rPr lang="en-US" smtClean="0"/>
              <a:pPr/>
              <a:t>‹#›</a:t>
            </a:fld>
            <a:endParaRPr lang="en-US" dirty="0"/>
          </a:p>
        </p:txBody>
      </p:sp>
    </p:spTree>
    <p:extLst>
      <p:ext uri="{BB962C8B-B14F-4D97-AF65-F5344CB8AC3E}">
        <p14:creationId xmlns:p14="http://schemas.microsoft.com/office/powerpoint/2010/main" val="2711358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228600"/>
            <a:ext cx="7353987" cy="987827"/>
          </a:xfrm>
          <a:prstGeom prst="rect">
            <a:avLst/>
          </a:prstGeom>
        </p:spPr>
        <p:txBody>
          <a:bodyPr vert="horz" lIns="91440" tIns="45720" rIns="91440" bIns="45720" rtlCol="0" anchor="t" anchorCtr="0">
            <a:normAutofit/>
          </a:bodyPr>
          <a:lstStyle/>
          <a:p>
            <a:r>
              <a:rPr lang="en-US" dirty="0"/>
              <a:t>Click to Edit Master Title</a:t>
            </a:r>
          </a:p>
        </p:txBody>
      </p:sp>
      <p:sp>
        <p:nvSpPr>
          <p:cNvPr id="3" name="Text Placeholder 2"/>
          <p:cNvSpPr>
            <a:spLocks noGrp="1"/>
          </p:cNvSpPr>
          <p:nvPr>
            <p:ph type="body" idx="1"/>
          </p:nvPr>
        </p:nvSpPr>
        <p:spPr>
          <a:xfrm>
            <a:off x="457200" y="1371600"/>
            <a:ext cx="8229600" cy="473440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pic>
        <p:nvPicPr>
          <p:cNvPr id="4" name="Picture 3" descr="entrepreneurialinstitute_color.eps"/>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448489" y="6301009"/>
            <a:ext cx="2175025" cy="383828"/>
          </a:xfrm>
          <a:prstGeom prst="rect">
            <a:avLst/>
          </a:prstGeom>
        </p:spPr>
      </p:pic>
      <p:sp>
        <p:nvSpPr>
          <p:cNvPr id="10" name="Rectangle 9"/>
          <p:cNvSpPr/>
          <p:nvPr userDrawn="1"/>
        </p:nvSpPr>
        <p:spPr>
          <a:xfrm>
            <a:off x="457200" y="137160"/>
            <a:ext cx="8229600" cy="47126"/>
          </a:xfrm>
          <a:prstGeom prst="rect">
            <a:avLst/>
          </a:prstGeom>
          <a:solidFill>
            <a:srgbClr val="1ABEC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ABECB"/>
              </a:solidFill>
            </a:endParaRPr>
          </a:p>
        </p:txBody>
      </p:sp>
      <p:sp>
        <p:nvSpPr>
          <p:cNvPr id="12" name="TextBox 11"/>
          <p:cNvSpPr txBox="1"/>
          <p:nvPr userDrawn="1"/>
        </p:nvSpPr>
        <p:spPr>
          <a:xfrm>
            <a:off x="6888272" y="6339035"/>
            <a:ext cx="1800493" cy="307777"/>
          </a:xfrm>
          <a:prstGeom prst="rect">
            <a:avLst/>
          </a:prstGeom>
          <a:noFill/>
        </p:spPr>
        <p:txBody>
          <a:bodyPr wrap="none" rtlCol="0">
            <a:spAutoFit/>
          </a:bodyPr>
          <a:lstStyle/>
          <a:p>
            <a:r>
              <a:rPr lang="en-US" sz="1400" b="0" i="0" dirty="0">
                <a:solidFill>
                  <a:srgbClr val="999999"/>
                </a:solidFill>
                <a:latin typeface="Gotham Book"/>
                <a:cs typeface="Gotham Book"/>
              </a:rPr>
              <a:t>@</a:t>
            </a:r>
            <a:r>
              <a:rPr lang="en-US" sz="1400" b="0" i="0" dirty="0" err="1">
                <a:solidFill>
                  <a:srgbClr val="999999"/>
                </a:solidFill>
                <a:latin typeface="Gotham Book"/>
                <a:cs typeface="Gotham Book"/>
              </a:rPr>
              <a:t>NYUEntrepreneur</a:t>
            </a:r>
            <a:endParaRPr lang="en-US" sz="1400" b="0" i="0" dirty="0">
              <a:solidFill>
                <a:srgbClr val="999999"/>
              </a:solidFill>
              <a:latin typeface="Gotham Book"/>
              <a:cs typeface="Gotham Book"/>
            </a:endParaRPr>
          </a:p>
        </p:txBody>
      </p:sp>
      <p:pic>
        <p:nvPicPr>
          <p:cNvPr id="15" name="Picture 14"/>
          <p:cNvPicPr>
            <a:picLocks noChangeAspect="1"/>
          </p:cNvPicPr>
          <p:nvPr userDrawn="1"/>
        </p:nvPicPr>
        <p:blipFill rotWithShape="1">
          <a:blip r:embed="rId14" cstate="screen">
            <a:extLst>
              <a:ext uri="{28A0092B-C50C-407E-A947-70E740481C1C}">
                <a14:useLocalDpi xmlns:a14="http://schemas.microsoft.com/office/drawing/2010/main"/>
              </a:ext>
            </a:extLst>
          </a:blip>
          <a:srcRect/>
          <a:stretch/>
        </p:blipFill>
        <p:spPr>
          <a:xfrm>
            <a:off x="6651335" y="6370239"/>
            <a:ext cx="284342" cy="245368"/>
          </a:xfrm>
          <a:prstGeom prst="rect">
            <a:avLst/>
          </a:prstGeom>
          <a:ln>
            <a:noFill/>
          </a:ln>
          <a:effectLst/>
        </p:spPr>
      </p:pic>
      <p:sp>
        <p:nvSpPr>
          <p:cNvPr id="8" name="Slide Number Placeholder 7"/>
          <p:cNvSpPr>
            <a:spLocks noGrp="1"/>
          </p:cNvSpPr>
          <p:nvPr>
            <p:ph type="sldNum" sz="quarter" idx="4"/>
          </p:nvPr>
        </p:nvSpPr>
        <p:spPr>
          <a:xfrm>
            <a:off x="4255018" y="6356350"/>
            <a:ext cx="633965" cy="365125"/>
          </a:xfrm>
          <a:prstGeom prst="rect">
            <a:avLst/>
          </a:prstGeom>
        </p:spPr>
        <p:txBody>
          <a:bodyPr vert="horz" lIns="91440" tIns="45720" rIns="91440" bIns="45720" rtlCol="0" anchor="ctr" anchorCtr="0"/>
          <a:lstStyle>
            <a:lvl1pPr algn="r">
              <a:defRPr sz="1200">
                <a:solidFill>
                  <a:srgbClr val="57068C"/>
                </a:solidFill>
                <a:latin typeface="Gotham-Book"/>
                <a:cs typeface="Gotham-Book"/>
              </a:defRPr>
            </a:lvl1pPr>
          </a:lstStyle>
          <a:p>
            <a:fld id="{42765631-169E-4944-BFFC-C229B4B1B06E}" type="slidenum">
              <a:rPr lang="en-US" smtClean="0"/>
              <a:pPr/>
              <a:t>‹#›</a:t>
            </a:fld>
            <a:endParaRPr lang="en-US" dirty="0"/>
          </a:p>
        </p:txBody>
      </p:sp>
      <p:pic>
        <p:nvPicPr>
          <p:cNvPr id="13" name="Picture 12" descr="NEI14_0001_rocketship.eps"/>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a:off x="7981230" y="324007"/>
            <a:ext cx="705520" cy="850900"/>
          </a:xfrm>
          <a:prstGeom prst="rect">
            <a:avLst/>
          </a:prstGeom>
        </p:spPr>
      </p:pic>
    </p:spTree>
    <p:extLst>
      <p:ext uri="{BB962C8B-B14F-4D97-AF65-F5344CB8AC3E}">
        <p14:creationId xmlns:p14="http://schemas.microsoft.com/office/powerpoint/2010/main" val="3372744454"/>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hf hdr="0" ftr="0"/>
  <p:txStyles>
    <p:titleStyle>
      <a:lvl1pPr algn="l" defTabSz="457200" rtl="0" eaLnBrk="1" latinLnBrk="0" hangingPunct="1">
        <a:spcBef>
          <a:spcPct val="0"/>
        </a:spcBef>
        <a:buNone/>
        <a:defRPr sz="4800" b="0" i="0" kern="1200">
          <a:solidFill>
            <a:srgbClr val="02ADBA"/>
          </a:solidFill>
          <a:latin typeface="Fugue"/>
          <a:ea typeface="+mj-ea"/>
          <a:cs typeface="Fugue"/>
        </a:defRPr>
      </a:lvl1pPr>
    </p:titleStyle>
    <p:body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20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49D49-AF89-C649-83CC-C88B924F69F1}"/>
              </a:ext>
            </a:extLst>
          </p:cNvPr>
          <p:cNvSpPr>
            <a:spLocks noGrp="1"/>
          </p:cNvSpPr>
          <p:nvPr>
            <p:ph type="ctrTitle"/>
          </p:nvPr>
        </p:nvSpPr>
        <p:spPr>
          <a:xfrm>
            <a:off x="457200" y="609600"/>
            <a:ext cx="7772400" cy="3587463"/>
          </a:xfrm>
        </p:spPr>
        <p:txBody>
          <a:bodyPr/>
          <a:lstStyle/>
          <a:p>
            <a:r>
              <a:rPr lang="en-US" b="1" dirty="0">
                <a:solidFill>
                  <a:srgbClr val="440079"/>
                </a:solidFill>
              </a:rPr>
              <a:t>Pipeline Project</a:t>
            </a:r>
            <a:br>
              <a:rPr lang="en-US" b="1" dirty="0">
                <a:solidFill>
                  <a:srgbClr val="440079"/>
                </a:solidFill>
              </a:rPr>
            </a:br>
            <a:r>
              <a:rPr lang="en-US" sz="3500" b="1" dirty="0">
                <a:solidFill>
                  <a:srgbClr val="440079"/>
                </a:solidFill>
              </a:rPr>
              <a:t>An analysis of the program funnel</a:t>
            </a:r>
          </a:p>
        </p:txBody>
      </p:sp>
      <p:sp>
        <p:nvSpPr>
          <p:cNvPr id="3" name="Subtitle 2">
            <a:extLst>
              <a:ext uri="{FF2B5EF4-FFF2-40B4-BE49-F238E27FC236}">
                <a16:creationId xmlns:a16="http://schemas.microsoft.com/office/drawing/2014/main" id="{859809B0-1479-344E-A5E3-ECF16B91093C}"/>
              </a:ext>
            </a:extLst>
          </p:cNvPr>
          <p:cNvSpPr>
            <a:spLocks noGrp="1"/>
          </p:cNvSpPr>
          <p:nvPr>
            <p:ph type="subTitle" idx="1"/>
          </p:nvPr>
        </p:nvSpPr>
        <p:spPr>
          <a:xfrm>
            <a:off x="457200" y="4876800"/>
            <a:ext cx="6400800" cy="1371600"/>
          </a:xfrm>
        </p:spPr>
        <p:txBody>
          <a:bodyPr>
            <a:normAutofit/>
          </a:bodyPr>
          <a:lstStyle/>
          <a:p>
            <a:endParaRPr lang="en-US" b="1" dirty="0"/>
          </a:p>
          <a:p>
            <a:r>
              <a:rPr lang="en-US" b="1" dirty="0"/>
              <a:t>Graham Harris</a:t>
            </a:r>
          </a:p>
          <a:p>
            <a:r>
              <a:rPr lang="en-US" b="1" dirty="0"/>
              <a:t>NYU Entrepreneurial Institute</a:t>
            </a:r>
          </a:p>
        </p:txBody>
      </p:sp>
      <p:sp>
        <p:nvSpPr>
          <p:cNvPr id="4" name="Slide Number Placeholder 3">
            <a:extLst>
              <a:ext uri="{FF2B5EF4-FFF2-40B4-BE49-F238E27FC236}">
                <a16:creationId xmlns:a16="http://schemas.microsoft.com/office/drawing/2014/main" id="{5756D138-D110-AF46-ACB6-2BB69CE20E74}"/>
              </a:ext>
            </a:extLst>
          </p:cNvPr>
          <p:cNvSpPr>
            <a:spLocks noGrp="1"/>
          </p:cNvSpPr>
          <p:nvPr>
            <p:ph type="sldNum" sz="quarter" idx="4"/>
          </p:nvPr>
        </p:nvSpPr>
        <p:spPr/>
        <p:txBody>
          <a:bodyPr/>
          <a:lstStyle/>
          <a:p>
            <a:fld id="{42765631-169E-4944-BFFC-C229B4B1B06E}" type="slidenum">
              <a:rPr lang="en-US" smtClean="0"/>
              <a:pPr/>
              <a:t>1</a:t>
            </a:fld>
            <a:endParaRPr lang="en-US" dirty="0"/>
          </a:p>
        </p:txBody>
      </p:sp>
      <p:sp>
        <p:nvSpPr>
          <p:cNvPr id="6" name="Rectangle 5">
            <a:extLst>
              <a:ext uri="{FF2B5EF4-FFF2-40B4-BE49-F238E27FC236}">
                <a16:creationId xmlns:a16="http://schemas.microsoft.com/office/drawing/2014/main" id="{3E9597D6-E6A0-D84D-ACDE-5B85E240C08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692654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A3F4842-3443-F246-8437-A1E008CDAA5B}"/>
              </a:ext>
            </a:extLst>
          </p:cNvPr>
          <p:cNvSpPr/>
          <p:nvPr/>
        </p:nvSpPr>
        <p:spPr>
          <a:xfrm rot="5400000">
            <a:off x="3748368" y="1715156"/>
            <a:ext cx="1352993" cy="88635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071F242E-69C5-9343-9727-D37781CF1961}"/>
              </a:ext>
            </a:extLst>
          </p:cNvPr>
          <p:cNvSpPr/>
          <p:nvPr/>
        </p:nvSpPr>
        <p:spPr>
          <a:xfrm rot="5400000">
            <a:off x="3755295" y="-3632697"/>
            <a:ext cx="1352993" cy="88635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7" name="Picture 6" descr="Background pattern&#10;&#10;Description automatically generated with medium confidence">
            <a:extLst>
              <a:ext uri="{FF2B5EF4-FFF2-40B4-BE49-F238E27FC236}">
                <a16:creationId xmlns:a16="http://schemas.microsoft.com/office/drawing/2014/main" id="{65316621-B7A4-2144-ACA2-E686509E4A18}"/>
              </a:ext>
            </a:extLst>
          </p:cNvPr>
          <p:cNvPicPr>
            <a:picLocks noChangeAspect="1"/>
          </p:cNvPicPr>
          <p:nvPr/>
        </p:nvPicPr>
        <p:blipFill>
          <a:blip r:embed="rId3"/>
          <a:stretch>
            <a:fillRect/>
          </a:stretch>
        </p:blipFill>
        <p:spPr>
          <a:xfrm>
            <a:off x="2446203" y="935757"/>
            <a:ext cx="4527471" cy="5495300"/>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10</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2743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Teams 2021</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1831011" y="906167"/>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 Apps</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a:off x="2820700" y="1357491"/>
            <a:ext cx="1054043" cy="77152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H="1">
            <a:off x="5410200" y="2673757"/>
            <a:ext cx="1066800" cy="100965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6398889" y="2057452"/>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a:t>
            </a:r>
          </a:p>
        </p:txBody>
      </p: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924292" y="4551423"/>
            <a:ext cx="1004455" cy="81578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Summer Sprint</a:t>
            </a:r>
          </a:p>
        </p:txBody>
      </p:sp>
      <p:cxnSp>
        <p:nvCxnSpPr>
          <p:cNvPr id="12" name="Straight Arrow Connector 11">
            <a:extLst>
              <a:ext uri="{FF2B5EF4-FFF2-40B4-BE49-F238E27FC236}">
                <a16:creationId xmlns:a16="http://schemas.microsoft.com/office/drawing/2014/main" id="{A4B403CA-A12E-CF45-8520-08D590046E61}"/>
              </a:ext>
            </a:extLst>
          </p:cNvPr>
          <p:cNvCxnSpPr>
            <a:cxnSpLocks/>
          </p:cNvCxnSpPr>
          <p:nvPr/>
        </p:nvCxnSpPr>
        <p:spPr>
          <a:xfrm flipV="1">
            <a:off x="1678229" y="2923582"/>
            <a:ext cx="1522171" cy="174240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E3CD942C-3F39-174D-AC00-A6CC2E27060E}"/>
              </a:ext>
            </a:extLst>
          </p:cNvPr>
          <p:cNvCxnSpPr>
            <a:cxnSpLocks/>
          </p:cNvCxnSpPr>
          <p:nvPr/>
        </p:nvCxnSpPr>
        <p:spPr>
          <a:xfrm flipV="1">
            <a:off x="1678229" y="2923582"/>
            <a:ext cx="984193" cy="47201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2" name="Content Placeholder 3">
            <a:extLst>
              <a:ext uri="{FF2B5EF4-FFF2-40B4-BE49-F238E27FC236}">
                <a16:creationId xmlns:a16="http://schemas.microsoft.com/office/drawing/2014/main" id="{F16720DA-0F5A-F845-9E27-8ED5962120E7}"/>
              </a:ext>
            </a:extLst>
          </p:cNvPr>
          <p:cNvSpPr txBox="1">
            <a:spLocks/>
          </p:cNvSpPr>
          <p:nvPr/>
        </p:nvSpPr>
        <p:spPr>
          <a:xfrm>
            <a:off x="945074" y="3260721"/>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a:t>
            </a:r>
          </a:p>
        </p:txBody>
      </p:sp>
      <p:cxnSp>
        <p:nvCxnSpPr>
          <p:cNvPr id="26" name="Straight Arrow Connector 25">
            <a:extLst>
              <a:ext uri="{FF2B5EF4-FFF2-40B4-BE49-F238E27FC236}">
                <a16:creationId xmlns:a16="http://schemas.microsoft.com/office/drawing/2014/main" id="{9AAE6CB0-CDDB-BC4F-A65F-C5CF35F2F500}"/>
              </a:ext>
            </a:extLst>
          </p:cNvPr>
          <p:cNvCxnSpPr>
            <a:cxnSpLocks/>
          </p:cNvCxnSpPr>
          <p:nvPr/>
        </p:nvCxnSpPr>
        <p:spPr>
          <a:xfrm flipH="1" flipV="1">
            <a:off x="3781079" y="4866504"/>
            <a:ext cx="995276" cy="830707"/>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8" name="Content Placeholder 3">
            <a:extLst>
              <a:ext uri="{FF2B5EF4-FFF2-40B4-BE49-F238E27FC236}">
                <a16:creationId xmlns:a16="http://schemas.microsoft.com/office/drawing/2014/main" id="{74AB6D3E-71E3-5349-A9FB-77236C756BBB}"/>
              </a:ext>
            </a:extLst>
          </p:cNvPr>
          <p:cNvSpPr txBox="1">
            <a:spLocks/>
          </p:cNvSpPr>
          <p:nvPr/>
        </p:nvSpPr>
        <p:spPr>
          <a:xfrm>
            <a:off x="4767863" y="5594456"/>
            <a:ext cx="1004455"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sp>
        <p:nvSpPr>
          <p:cNvPr id="16" name="Content Placeholder 3">
            <a:extLst>
              <a:ext uri="{FF2B5EF4-FFF2-40B4-BE49-F238E27FC236}">
                <a16:creationId xmlns:a16="http://schemas.microsoft.com/office/drawing/2014/main" id="{4E8F71FC-9B10-B24D-94BA-74524BF1D5D7}"/>
              </a:ext>
            </a:extLst>
          </p:cNvPr>
          <p:cNvSpPr txBox="1">
            <a:spLocks/>
          </p:cNvSpPr>
          <p:nvPr/>
        </p:nvSpPr>
        <p:spPr>
          <a:xfrm>
            <a:off x="4836194" y="5904135"/>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(31.4%)</a:t>
            </a:r>
          </a:p>
        </p:txBody>
      </p:sp>
      <p:sp>
        <p:nvSpPr>
          <p:cNvPr id="17" name="Content Placeholder 3">
            <a:extLst>
              <a:ext uri="{FF2B5EF4-FFF2-40B4-BE49-F238E27FC236}">
                <a16:creationId xmlns:a16="http://schemas.microsoft.com/office/drawing/2014/main" id="{FB9E2E8B-CE6C-F34B-A0BF-36131C056184}"/>
              </a:ext>
            </a:extLst>
          </p:cNvPr>
          <p:cNvSpPr txBox="1">
            <a:spLocks/>
          </p:cNvSpPr>
          <p:nvPr/>
        </p:nvSpPr>
        <p:spPr>
          <a:xfrm>
            <a:off x="1952908" y="127733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(23.5%)</a:t>
            </a:r>
          </a:p>
        </p:txBody>
      </p:sp>
      <p:sp>
        <p:nvSpPr>
          <p:cNvPr id="20" name="Content Placeholder 3">
            <a:extLst>
              <a:ext uri="{FF2B5EF4-FFF2-40B4-BE49-F238E27FC236}">
                <a16:creationId xmlns:a16="http://schemas.microsoft.com/office/drawing/2014/main" id="{64181EA5-0230-2B4B-AD7F-861E132FC31E}"/>
              </a:ext>
            </a:extLst>
          </p:cNvPr>
          <p:cNvSpPr txBox="1">
            <a:spLocks/>
          </p:cNvSpPr>
          <p:nvPr/>
        </p:nvSpPr>
        <p:spPr>
          <a:xfrm>
            <a:off x="6721074" y="2490419"/>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(58.6%)</a:t>
            </a:r>
          </a:p>
        </p:txBody>
      </p:sp>
    </p:spTree>
    <p:extLst>
      <p:ext uri="{BB962C8B-B14F-4D97-AF65-F5344CB8AC3E}">
        <p14:creationId xmlns:p14="http://schemas.microsoft.com/office/powerpoint/2010/main" val="29665149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78E998A-B05C-E94B-A77C-953BA03BB1E1}"/>
              </a:ext>
            </a:extLst>
          </p:cNvPr>
          <p:cNvSpPr/>
          <p:nvPr/>
        </p:nvSpPr>
        <p:spPr>
          <a:xfrm rot="5400000">
            <a:off x="3895502" y="1705706"/>
            <a:ext cx="1352993" cy="88635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13159C62-DD63-0B4F-B36C-7493CAFA2FF7}"/>
              </a:ext>
            </a:extLst>
          </p:cNvPr>
          <p:cNvSpPr/>
          <p:nvPr/>
        </p:nvSpPr>
        <p:spPr>
          <a:xfrm rot="5400000">
            <a:off x="3755295" y="-3632697"/>
            <a:ext cx="1352993" cy="88635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descr="A picture containing accessory, outdoor object&#10;&#10;Description automatically generated">
            <a:extLst>
              <a:ext uri="{FF2B5EF4-FFF2-40B4-BE49-F238E27FC236}">
                <a16:creationId xmlns:a16="http://schemas.microsoft.com/office/drawing/2014/main" id="{546819EA-CF4E-A04C-BADE-7B8F6A21A374}"/>
              </a:ext>
            </a:extLst>
          </p:cNvPr>
          <p:cNvPicPr>
            <a:picLocks noChangeAspect="1"/>
          </p:cNvPicPr>
          <p:nvPr/>
        </p:nvPicPr>
        <p:blipFill>
          <a:blip r:embed="rId3"/>
          <a:stretch>
            <a:fillRect/>
          </a:stretch>
        </p:blipFill>
        <p:spPr>
          <a:xfrm>
            <a:off x="2000249" y="650085"/>
            <a:ext cx="5143500" cy="5549900"/>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11</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42364" y="6207915"/>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04950"/>
            <a:ext cx="2743200" cy="63854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150000"/>
              </a:lnSpc>
              <a:buFont typeface="Wingdings" charset="2"/>
              <a:buNone/>
            </a:pPr>
            <a:r>
              <a:rPr lang="en-US" dirty="0">
                <a:solidFill>
                  <a:srgbClr val="02ADBA"/>
                </a:solidFill>
              </a:rPr>
              <a:t>Simplified Teams</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2967470" y="435599"/>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 Apps</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flipH="1">
            <a:off x="3335048" y="1050140"/>
            <a:ext cx="269297" cy="1415202"/>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H="1">
            <a:off x="5375994" y="1447800"/>
            <a:ext cx="1525122" cy="142543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6930645" y="1039909"/>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a:t>
            </a:r>
          </a:p>
        </p:txBody>
      </p: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442846" y="2705956"/>
            <a:ext cx="1004455" cy="81578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Summer Sprint</a:t>
            </a:r>
          </a:p>
        </p:txBody>
      </p:sp>
      <p:cxnSp>
        <p:nvCxnSpPr>
          <p:cNvPr id="12" name="Straight Arrow Connector 11">
            <a:extLst>
              <a:ext uri="{FF2B5EF4-FFF2-40B4-BE49-F238E27FC236}">
                <a16:creationId xmlns:a16="http://schemas.microsoft.com/office/drawing/2014/main" id="{A4B403CA-A12E-CF45-8520-08D590046E61}"/>
              </a:ext>
            </a:extLst>
          </p:cNvPr>
          <p:cNvCxnSpPr>
            <a:cxnSpLocks/>
          </p:cNvCxnSpPr>
          <p:nvPr/>
        </p:nvCxnSpPr>
        <p:spPr>
          <a:xfrm>
            <a:off x="1312591" y="3260721"/>
            <a:ext cx="1637063" cy="273048"/>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E3CD942C-3F39-174D-AC00-A6CC2E27060E}"/>
              </a:ext>
            </a:extLst>
          </p:cNvPr>
          <p:cNvCxnSpPr>
            <a:cxnSpLocks/>
          </p:cNvCxnSpPr>
          <p:nvPr/>
        </p:nvCxnSpPr>
        <p:spPr>
          <a:xfrm flipV="1">
            <a:off x="1758670" y="4089728"/>
            <a:ext cx="984193" cy="47201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2" name="Content Placeholder 3">
            <a:extLst>
              <a:ext uri="{FF2B5EF4-FFF2-40B4-BE49-F238E27FC236}">
                <a16:creationId xmlns:a16="http://schemas.microsoft.com/office/drawing/2014/main" id="{F16720DA-0F5A-F845-9E27-8ED5962120E7}"/>
              </a:ext>
            </a:extLst>
          </p:cNvPr>
          <p:cNvSpPr txBox="1">
            <a:spLocks/>
          </p:cNvSpPr>
          <p:nvPr/>
        </p:nvSpPr>
        <p:spPr>
          <a:xfrm>
            <a:off x="1033767" y="4264647"/>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a:t>
            </a:r>
          </a:p>
        </p:txBody>
      </p:sp>
      <p:cxnSp>
        <p:nvCxnSpPr>
          <p:cNvPr id="26" name="Straight Arrow Connector 25">
            <a:extLst>
              <a:ext uri="{FF2B5EF4-FFF2-40B4-BE49-F238E27FC236}">
                <a16:creationId xmlns:a16="http://schemas.microsoft.com/office/drawing/2014/main" id="{9AAE6CB0-CDDB-BC4F-A65F-C5CF35F2F500}"/>
              </a:ext>
            </a:extLst>
          </p:cNvPr>
          <p:cNvCxnSpPr>
            <a:cxnSpLocks/>
          </p:cNvCxnSpPr>
          <p:nvPr/>
        </p:nvCxnSpPr>
        <p:spPr>
          <a:xfrm flipH="1" flipV="1">
            <a:off x="4571999" y="4964808"/>
            <a:ext cx="995276" cy="830707"/>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8" name="Content Placeholder 3">
            <a:extLst>
              <a:ext uri="{FF2B5EF4-FFF2-40B4-BE49-F238E27FC236}">
                <a16:creationId xmlns:a16="http://schemas.microsoft.com/office/drawing/2014/main" id="{74AB6D3E-71E3-5349-A9FB-77236C756BBB}"/>
              </a:ext>
            </a:extLst>
          </p:cNvPr>
          <p:cNvSpPr txBox="1">
            <a:spLocks/>
          </p:cNvSpPr>
          <p:nvPr/>
        </p:nvSpPr>
        <p:spPr>
          <a:xfrm>
            <a:off x="5183421" y="5729609"/>
            <a:ext cx="1004455"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sp>
        <p:nvSpPr>
          <p:cNvPr id="16" name="Content Placeholder 3">
            <a:extLst>
              <a:ext uri="{FF2B5EF4-FFF2-40B4-BE49-F238E27FC236}">
                <a16:creationId xmlns:a16="http://schemas.microsoft.com/office/drawing/2014/main" id="{D3E67884-33D7-904C-BD98-4511CE2F2664}"/>
              </a:ext>
            </a:extLst>
          </p:cNvPr>
          <p:cNvSpPr txBox="1">
            <a:spLocks/>
          </p:cNvSpPr>
          <p:nvPr/>
        </p:nvSpPr>
        <p:spPr>
          <a:xfrm>
            <a:off x="5321175" y="6019912"/>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(35.3%)</a:t>
            </a:r>
          </a:p>
        </p:txBody>
      </p:sp>
      <p:sp>
        <p:nvSpPr>
          <p:cNvPr id="17" name="Content Placeholder 3">
            <a:extLst>
              <a:ext uri="{FF2B5EF4-FFF2-40B4-BE49-F238E27FC236}">
                <a16:creationId xmlns:a16="http://schemas.microsoft.com/office/drawing/2014/main" id="{F64AE15F-CF19-9448-B44C-896D9316D63C}"/>
              </a:ext>
            </a:extLst>
          </p:cNvPr>
          <p:cNvSpPr txBox="1">
            <a:spLocks/>
          </p:cNvSpPr>
          <p:nvPr/>
        </p:nvSpPr>
        <p:spPr>
          <a:xfrm>
            <a:off x="6980090" y="1417361"/>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(64.8%)</a:t>
            </a:r>
          </a:p>
        </p:txBody>
      </p:sp>
      <p:sp>
        <p:nvSpPr>
          <p:cNvPr id="18" name="Content Placeholder 3">
            <a:extLst>
              <a:ext uri="{FF2B5EF4-FFF2-40B4-BE49-F238E27FC236}">
                <a16:creationId xmlns:a16="http://schemas.microsoft.com/office/drawing/2014/main" id="{1DEA7FB5-B540-F843-9C5D-D1EC799C74D7}"/>
              </a:ext>
            </a:extLst>
          </p:cNvPr>
          <p:cNvSpPr txBox="1">
            <a:spLocks/>
          </p:cNvSpPr>
          <p:nvPr/>
        </p:nvSpPr>
        <p:spPr>
          <a:xfrm>
            <a:off x="3638978" y="801132"/>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(40.1%)</a:t>
            </a:r>
          </a:p>
        </p:txBody>
      </p:sp>
    </p:spTree>
    <p:extLst>
      <p:ext uri="{BB962C8B-B14F-4D97-AF65-F5344CB8AC3E}">
        <p14:creationId xmlns:p14="http://schemas.microsoft.com/office/powerpoint/2010/main" val="162143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452D44A-CB6B-E14F-8848-76C322229300}"/>
              </a:ext>
            </a:extLst>
          </p:cNvPr>
          <p:cNvSpPr/>
          <p:nvPr/>
        </p:nvSpPr>
        <p:spPr>
          <a:xfrm rot="5400000">
            <a:off x="781696" y="4898585"/>
            <a:ext cx="1352993" cy="238991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descr="A picture containing purple, indoor, different, outdoor object&#10;&#10;Description automatically generated">
            <a:extLst>
              <a:ext uri="{FF2B5EF4-FFF2-40B4-BE49-F238E27FC236}">
                <a16:creationId xmlns:a16="http://schemas.microsoft.com/office/drawing/2014/main" id="{AB899B4C-D981-C248-8B51-A0E2DB91E57C}"/>
              </a:ext>
            </a:extLst>
          </p:cNvPr>
          <p:cNvPicPr>
            <a:picLocks noChangeAspect="1"/>
          </p:cNvPicPr>
          <p:nvPr/>
        </p:nvPicPr>
        <p:blipFill>
          <a:blip r:embed="rId3"/>
          <a:stretch>
            <a:fillRect/>
          </a:stretch>
        </p:blipFill>
        <p:spPr>
          <a:xfrm rot="8604600">
            <a:off x="895189" y="304800"/>
            <a:ext cx="7353620" cy="6858000"/>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12</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2743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All Teams</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623454" y="4724400"/>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2019</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flipV="1">
            <a:off x="2209800" y="2082308"/>
            <a:ext cx="2057400" cy="248969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a:off x="4544290" y="2082308"/>
            <a:ext cx="2389910" cy="2316808"/>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4374571" y="287910"/>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2020</a:t>
            </a:r>
          </a:p>
        </p:txBody>
      </p: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7620000" y="4935843"/>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2021</a:t>
            </a:r>
          </a:p>
        </p:txBody>
      </p:sp>
      <p:sp>
        <p:nvSpPr>
          <p:cNvPr id="12" name="Rectangle 11">
            <a:extLst>
              <a:ext uri="{FF2B5EF4-FFF2-40B4-BE49-F238E27FC236}">
                <a16:creationId xmlns:a16="http://schemas.microsoft.com/office/drawing/2014/main" id="{1E4ACAFC-65C7-B64C-A066-9B53C9E36648}"/>
              </a:ext>
            </a:extLst>
          </p:cNvPr>
          <p:cNvSpPr/>
          <p:nvPr/>
        </p:nvSpPr>
        <p:spPr>
          <a:xfrm rot="5400000">
            <a:off x="6992133" y="-395860"/>
            <a:ext cx="1352993" cy="238991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378A373B-6A62-FC4D-A3D6-9D9F146E7B89}"/>
              </a:ext>
            </a:extLst>
          </p:cNvPr>
          <p:cNvSpPr/>
          <p:nvPr/>
        </p:nvSpPr>
        <p:spPr>
          <a:xfrm rot="5400000">
            <a:off x="1802560" y="-1579522"/>
            <a:ext cx="165312" cy="356955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61320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13</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descr="A picture containing indoor&#10;&#10;Description automatically generated">
            <a:extLst>
              <a:ext uri="{FF2B5EF4-FFF2-40B4-BE49-F238E27FC236}">
                <a16:creationId xmlns:a16="http://schemas.microsoft.com/office/drawing/2014/main" id="{635A5E0D-A2C2-084E-A572-1B20EC1E4CCC}"/>
              </a:ext>
            </a:extLst>
          </p:cNvPr>
          <p:cNvPicPr>
            <a:picLocks noChangeAspect="1"/>
          </p:cNvPicPr>
          <p:nvPr/>
        </p:nvPicPr>
        <p:blipFill>
          <a:blip r:embed="rId3"/>
          <a:stretch>
            <a:fillRect/>
          </a:stretch>
        </p:blipFill>
        <p:spPr>
          <a:xfrm>
            <a:off x="366808" y="0"/>
            <a:ext cx="8410384" cy="6858000"/>
          </a:xfrm>
          <a:prstGeom prst="rect">
            <a:avLst/>
          </a:prstGeom>
        </p:spPr>
      </p:pic>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24384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People 2019</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945572" y="3657600"/>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FF</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flipV="1">
            <a:off x="1524337" y="3048000"/>
            <a:ext cx="609263" cy="83820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16" name="Content Placeholder 3">
            <a:extLst>
              <a:ext uri="{FF2B5EF4-FFF2-40B4-BE49-F238E27FC236}">
                <a16:creationId xmlns:a16="http://schemas.microsoft.com/office/drawing/2014/main" id="{6B0FA0F3-4B13-5F44-960D-60254AF9FF9D}"/>
              </a:ext>
            </a:extLst>
          </p:cNvPr>
          <p:cNvSpPr txBox="1">
            <a:spLocks/>
          </p:cNvSpPr>
          <p:nvPr/>
        </p:nvSpPr>
        <p:spPr>
          <a:xfrm>
            <a:off x="7041067" y="435599"/>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SS</a:t>
            </a:r>
          </a:p>
        </p:txBody>
      </p:sp>
      <p:cxnSp>
        <p:nvCxnSpPr>
          <p:cNvPr id="17" name="Straight Arrow Connector 16">
            <a:extLst>
              <a:ext uri="{FF2B5EF4-FFF2-40B4-BE49-F238E27FC236}">
                <a16:creationId xmlns:a16="http://schemas.microsoft.com/office/drawing/2014/main" id="{466F4C9C-E8C0-C147-B025-0066289F927C}"/>
              </a:ext>
            </a:extLst>
          </p:cNvPr>
          <p:cNvCxnSpPr>
            <a:cxnSpLocks/>
          </p:cNvCxnSpPr>
          <p:nvPr/>
        </p:nvCxnSpPr>
        <p:spPr>
          <a:xfrm flipH="1">
            <a:off x="4828477" y="843490"/>
            <a:ext cx="2074382" cy="74550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A00356BE-FF74-E840-9409-79ACFCFDB3BB}"/>
              </a:ext>
            </a:extLst>
          </p:cNvPr>
          <p:cNvCxnSpPr>
            <a:cxnSpLocks/>
          </p:cNvCxnSpPr>
          <p:nvPr/>
        </p:nvCxnSpPr>
        <p:spPr>
          <a:xfrm flipV="1">
            <a:off x="1828968" y="4741907"/>
            <a:ext cx="2056895" cy="38100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3" name="Content Placeholder 3">
            <a:extLst>
              <a:ext uri="{FF2B5EF4-FFF2-40B4-BE49-F238E27FC236}">
                <a16:creationId xmlns:a16="http://schemas.microsoft.com/office/drawing/2014/main" id="{84248FCF-27C1-BC4E-B304-B680DF8D6FE2}"/>
              </a:ext>
            </a:extLst>
          </p:cNvPr>
          <p:cNvSpPr txBox="1">
            <a:spLocks/>
          </p:cNvSpPr>
          <p:nvPr/>
        </p:nvSpPr>
        <p:spPr>
          <a:xfrm>
            <a:off x="703454" y="4809983"/>
            <a:ext cx="1125514" cy="59247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Coaching</a:t>
            </a:r>
          </a:p>
        </p:txBody>
      </p:sp>
      <p:cxnSp>
        <p:nvCxnSpPr>
          <p:cNvPr id="24" name="Straight Arrow Connector 23">
            <a:extLst>
              <a:ext uri="{FF2B5EF4-FFF2-40B4-BE49-F238E27FC236}">
                <a16:creationId xmlns:a16="http://schemas.microsoft.com/office/drawing/2014/main" id="{3F45B2E8-CCA0-3F4D-97EA-7AAC8507339B}"/>
              </a:ext>
            </a:extLst>
          </p:cNvPr>
          <p:cNvCxnSpPr>
            <a:cxnSpLocks/>
          </p:cNvCxnSpPr>
          <p:nvPr/>
        </p:nvCxnSpPr>
        <p:spPr>
          <a:xfrm flipH="1">
            <a:off x="4828477" y="2133600"/>
            <a:ext cx="1724723" cy="1694536"/>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6" name="Content Placeholder 3">
            <a:extLst>
              <a:ext uri="{FF2B5EF4-FFF2-40B4-BE49-F238E27FC236}">
                <a16:creationId xmlns:a16="http://schemas.microsoft.com/office/drawing/2014/main" id="{108C3A0E-029D-4B49-A695-2A775E1F8225}"/>
              </a:ext>
            </a:extLst>
          </p:cNvPr>
          <p:cNvSpPr txBox="1">
            <a:spLocks/>
          </p:cNvSpPr>
          <p:nvPr/>
        </p:nvSpPr>
        <p:spPr>
          <a:xfrm>
            <a:off x="6615545" y="1575135"/>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HTSAS</a:t>
            </a:r>
          </a:p>
        </p:txBody>
      </p:sp>
      <p:cxnSp>
        <p:nvCxnSpPr>
          <p:cNvPr id="27" name="Straight Arrow Connector 26">
            <a:extLst>
              <a:ext uri="{FF2B5EF4-FFF2-40B4-BE49-F238E27FC236}">
                <a16:creationId xmlns:a16="http://schemas.microsoft.com/office/drawing/2014/main" id="{EF14A9F9-7BED-404F-96A3-03248C608C9B}"/>
              </a:ext>
            </a:extLst>
          </p:cNvPr>
          <p:cNvCxnSpPr>
            <a:cxnSpLocks/>
          </p:cNvCxnSpPr>
          <p:nvPr/>
        </p:nvCxnSpPr>
        <p:spPr>
          <a:xfrm flipH="1">
            <a:off x="6341076" y="2908499"/>
            <a:ext cx="274469" cy="90319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9" name="Content Placeholder 3">
            <a:extLst>
              <a:ext uri="{FF2B5EF4-FFF2-40B4-BE49-F238E27FC236}">
                <a16:creationId xmlns:a16="http://schemas.microsoft.com/office/drawing/2014/main" id="{D35A82D5-A1C2-9C4C-81AE-FCD9A14B0721}"/>
              </a:ext>
            </a:extLst>
          </p:cNvPr>
          <p:cNvSpPr txBox="1">
            <a:spLocks/>
          </p:cNvSpPr>
          <p:nvPr/>
        </p:nvSpPr>
        <p:spPr>
          <a:xfrm>
            <a:off x="6649338" y="2320635"/>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a:t>
            </a:r>
          </a:p>
        </p:txBody>
      </p: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V="1">
            <a:off x="4457952" y="5987339"/>
            <a:ext cx="723144" cy="55157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2" name="Content Placeholder 3">
            <a:extLst>
              <a:ext uri="{FF2B5EF4-FFF2-40B4-BE49-F238E27FC236}">
                <a16:creationId xmlns:a16="http://schemas.microsoft.com/office/drawing/2014/main" id="{8273778D-4E12-FE4F-9109-1E37F429AFF7}"/>
              </a:ext>
            </a:extLst>
          </p:cNvPr>
          <p:cNvSpPr txBox="1">
            <a:spLocks/>
          </p:cNvSpPr>
          <p:nvPr/>
        </p:nvSpPr>
        <p:spPr>
          <a:xfrm>
            <a:off x="3237062" y="6242676"/>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sp>
        <p:nvSpPr>
          <p:cNvPr id="33" name="Content Placeholder 3">
            <a:extLst>
              <a:ext uri="{FF2B5EF4-FFF2-40B4-BE49-F238E27FC236}">
                <a16:creationId xmlns:a16="http://schemas.microsoft.com/office/drawing/2014/main" id="{E83B7176-1366-B646-9ED6-A1BFC0E43929}"/>
              </a:ext>
            </a:extLst>
          </p:cNvPr>
          <p:cNvSpPr txBox="1">
            <a:spLocks/>
          </p:cNvSpPr>
          <p:nvPr/>
        </p:nvSpPr>
        <p:spPr>
          <a:xfrm>
            <a:off x="7072491" y="5775868"/>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 Apps</a:t>
            </a:r>
          </a:p>
        </p:txBody>
      </p:sp>
      <p:cxnSp>
        <p:nvCxnSpPr>
          <p:cNvPr id="34" name="Straight Arrow Connector 33">
            <a:extLst>
              <a:ext uri="{FF2B5EF4-FFF2-40B4-BE49-F238E27FC236}">
                <a16:creationId xmlns:a16="http://schemas.microsoft.com/office/drawing/2014/main" id="{C7E00935-A898-8D47-BA4C-33888DECB283}"/>
              </a:ext>
            </a:extLst>
          </p:cNvPr>
          <p:cNvCxnSpPr>
            <a:cxnSpLocks/>
          </p:cNvCxnSpPr>
          <p:nvPr/>
        </p:nvCxnSpPr>
        <p:spPr>
          <a:xfrm flipH="1" flipV="1">
            <a:off x="6341076" y="5282865"/>
            <a:ext cx="555780" cy="829591"/>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6" name="Straight Arrow Connector 35">
            <a:extLst>
              <a:ext uri="{FF2B5EF4-FFF2-40B4-BE49-F238E27FC236}">
                <a16:creationId xmlns:a16="http://schemas.microsoft.com/office/drawing/2014/main" id="{DF63B158-48D5-DA4E-AA6F-046FCDD941BE}"/>
              </a:ext>
            </a:extLst>
          </p:cNvPr>
          <p:cNvCxnSpPr>
            <a:cxnSpLocks/>
          </p:cNvCxnSpPr>
          <p:nvPr/>
        </p:nvCxnSpPr>
        <p:spPr>
          <a:xfrm flipH="1">
            <a:off x="6315986" y="3129208"/>
            <a:ext cx="1405393" cy="156766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7687586" y="2528811"/>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a:t>
            </a:r>
          </a:p>
        </p:txBody>
      </p:sp>
      <p:cxnSp>
        <p:nvCxnSpPr>
          <p:cNvPr id="40" name="Straight Arrow Connector 39">
            <a:extLst>
              <a:ext uri="{FF2B5EF4-FFF2-40B4-BE49-F238E27FC236}">
                <a16:creationId xmlns:a16="http://schemas.microsoft.com/office/drawing/2014/main" id="{455AE13B-C5E6-8A4C-93D8-EABA90BD3374}"/>
              </a:ext>
            </a:extLst>
          </p:cNvPr>
          <p:cNvCxnSpPr>
            <a:cxnSpLocks/>
          </p:cNvCxnSpPr>
          <p:nvPr/>
        </p:nvCxnSpPr>
        <p:spPr>
          <a:xfrm flipH="1">
            <a:off x="6595270" y="4549981"/>
            <a:ext cx="1024393" cy="20011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7701778" y="4082884"/>
            <a:ext cx="1004455" cy="81578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Summer Sprint</a:t>
            </a:r>
          </a:p>
        </p:txBody>
      </p:sp>
      <p:sp>
        <p:nvSpPr>
          <p:cNvPr id="25" name="Content Placeholder 3">
            <a:extLst>
              <a:ext uri="{FF2B5EF4-FFF2-40B4-BE49-F238E27FC236}">
                <a16:creationId xmlns:a16="http://schemas.microsoft.com/office/drawing/2014/main" id="{834E0209-19B1-FB42-9CA9-4D6FDB6E12BE}"/>
              </a:ext>
            </a:extLst>
          </p:cNvPr>
          <p:cNvSpPr txBox="1">
            <a:spLocks/>
          </p:cNvSpPr>
          <p:nvPr/>
        </p:nvSpPr>
        <p:spPr>
          <a:xfrm>
            <a:off x="937801" y="5160366"/>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(52.9%)</a:t>
            </a:r>
          </a:p>
        </p:txBody>
      </p:sp>
      <p:sp>
        <p:nvSpPr>
          <p:cNvPr id="28" name="Content Placeholder 3">
            <a:extLst>
              <a:ext uri="{FF2B5EF4-FFF2-40B4-BE49-F238E27FC236}">
                <a16:creationId xmlns:a16="http://schemas.microsoft.com/office/drawing/2014/main" id="{FD7F1B90-0851-764C-8CCA-2226DD3D9939}"/>
              </a:ext>
            </a:extLst>
          </p:cNvPr>
          <p:cNvSpPr txBox="1">
            <a:spLocks/>
          </p:cNvSpPr>
          <p:nvPr/>
        </p:nvSpPr>
        <p:spPr>
          <a:xfrm>
            <a:off x="7151565" y="82671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(74.1%)</a:t>
            </a:r>
          </a:p>
        </p:txBody>
      </p:sp>
      <p:sp>
        <p:nvSpPr>
          <p:cNvPr id="31" name="Content Placeholder 3">
            <a:extLst>
              <a:ext uri="{FF2B5EF4-FFF2-40B4-BE49-F238E27FC236}">
                <a16:creationId xmlns:a16="http://schemas.microsoft.com/office/drawing/2014/main" id="{8C9331A6-BFD2-CD4F-9A89-FA116AAAF24C}"/>
              </a:ext>
            </a:extLst>
          </p:cNvPr>
          <p:cNvSpPr txBox="1">
            <a:spLocks/>
          </p:cNvSpPr>
          <p:nvPr/>
        </p:nvSpPr>
        <p:spPr>
          <a:xfrm>
            <a:off x="511676" y="4033469"/>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(55.1%)</a:t>
            </a:r>
          </a:p>
        </p:txBody>
      </p:sp>
      <p:sp>
        <p:nvSpPr>
          <p:cNvPr id="35" name="Content Placeholder 3">
            <a:extLst>
              <a:ext uri="{FF2B5EF4-FFF2-40B4-BE49-F238E27FC236}">
                <a16:creationId xmlns:a16="http://schemas.microsoft.com/office/drawing/2014/main" id="{0EE62F24-E08F-6444-95C8-03A2512B7313}"/>
              </a:ext>
            </a:extLst>
          </p:cNvPr>
          <p:cNvSpPr txBox="1">
            <a:spLocks/>
          </p:cNvSpPr>
          <p:nvPr/>
        </p:nvSpPr>
        <p:spPr>
          <a:xfrm>
            <a:off x="6647210" y="2661645"/>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(34.7%)</a:t>
            </a:r>
          </a:p>
        </p:txBody>
      </p:sp>
      <p:sp>
        <p:nvSpPr>
          <p:cNvPr id="37" name="Content Placeholder 3">
            <a:extLst>
              <a:ext uri="{FF2B5EF4-FFF2-40B4-BE49-F238E27FC236}">
                <a16:creationId xmlns:a16="http://schemas.microsoft.com/office/drawing/2014/main" id="{3A080F53-F3B8-164B-9E2C-45C6F2E2B806}"/>
              </a:ext>
            </a:extLst>
          </p:cNvPr>
          <p:cNvSpPr txBox="1">
            <a:spLocks/>
          </p:cNvSpPr>
          <p:nvPr/>
        </p:nvSpPr>
        <p:spPr>
          <a:xfrm>
            <a:off x="3543048" y="6140068"/>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(17.9%)</a:t>
            </a:r>
          </a:p>
        </p:txBody>
      </p:sp>
      <p:sp>
        <p:nvSpPr>
          <p:cNvPr id="38" name="Content Placeholder 3">
            <a:extLst>
              <a:ext uri="{FF2B5EF4-FFF2-40B4-BE49-F238E27FC236}">
                <a16:creationId xmlns:a16="http://schemas.microsoft.com/office/drawing/2014/main" id="{FEB4491E-250E-0949-92E1-E199A2BFF0F9}"/>
              </a:ext>
            </a:extLst>
          </p:cNvPr>
          <p:cNvSpPr txBox="1">
            <a:spLocks/>
          </p:cNvSpPr>
          <p:nvPr/>
        </p:nvSpPr>
        <p:spPr>
          <a:xfrm>
            <a:off x="7282242" y="1901018"/>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(0%)</a:t>
            </a:r>
          </a:p>
        </p:txBody>
      </p:sp>
      <p:sp>
        <p:nvSpPr>
          <p:cNvPr id="41" name="Content Placeholder 3">
            <a:extLst>
              <a:ext uri="{FF2B5EF4-FFF2-40B4-BE49-F238E27FC236}">
                <a16:creationId xmlns:a16="http://schemas.microsoft.com/office/drawing/2014/main" id="{B63A7739-6ED9-EB47-BBB1-AB34232A4BD7}"/>
              </a:ext>
            </a:extLst>
          </p:cNvPr>
          <p:cNvSpPr txBox="1">
            <a:spLocks/>
          </p:cNvSpPr>
          <p:nvPr/>
        </p:nvSpPr>
        <p:spPr>
          <a:xfrm>
            <a:off x="7613744" y="612915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(38.6%)</a:t>
            </a:r>
          </a:p>
        </p:txBody>
      </p:sp>
    </p:spTree>
    <p:extLst>
      <p:ext uri="{BB962C8B-B14F-4D97-AF65-F5344CB8AC3E}">
        <p14:creationId xmlns:p14="http://schemas.microsoft.com/office/powerpoint/2010/main" val="1050718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B261781E-74E2-1A4D-99F2-AF71588C0DB2}"/>
              </a:ext>
            </a:extLst>
          </p:cNvPr>
          <p:cNvPicPr>
            <a:picLocks noChangeAspect="1"/>
          </p:cNvPicPr>
          <p:nvPr/>
        </p:nvPicPr>
        <p:blipFill>
          <a:blip r:embed="rId3"/>
          <a:stretch>
            <a:fillRect/>
          </a:stretch>
        </p:blipFill>
        <p:spPr>
          <a:xfrm rot="16200000">
            <a:off x="805316" y="-368668"/>
            <a:ext cx="6848685" cy="7631726"/>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14</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2743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People 2020</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791652" y="3946037"/>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SS</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flipV="1">
            <a:off x="1266211" y="2743200"/>
            <a:ext cx="1019789" cy="146124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16" name="Content Placeholder 3">
            <a:extLst>
              <a:ext uri="{FF2B5EF4-FFF2-40B4-BE49-F238E27FC236}">
                <a16:creationId xmlns:a16="http://schemas.microsoft.com/office/drawing/2014/main" id="{6B0FA0F3-4B13-5F44-960D-60254AF9FF9D}"/>
              </a:ext>
            </a:extLst>
          </p:cNvPr>
          <p:cNvSpPr txBox="1">
            <a:spLocks/>
          </p:cNvSpPr>
          <p:nvPr/>
        </p:nvSpPr>
        <p:spPr>
          <a:xfrm>
            <a:off x="6902859" y="464466"/>
            <a:ext cx="1156938"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Coaching</a:t>
            </a:r>
          </a:p>
        </p:txBody>
      </p:sp>
      <p:cxnSp>
        <p:nvCxnSpPr>
          <p:cNvPr id="17" name="Straight Arrow Connector 16">
            <a:extLst>
              <a:ext uri="{FF2B5EF4-FFF2-40B4-BE49-F238E27FC236}">
                <a16:creationId xmlns:a16="http://schemas.microsoft.com/office/drawing/2014/main" id="{466F4C9C-E8C0-C147-B025-0066289F927C}"/>
              </a:ext>
            </a:extLst>
          </p:cNvPr>
          <p:cNvCxnSpPr>
            <a:cxnSpLocks/>
          </p:cNvCxnSpPr>
          <p:nvPr/>
        </p:nvCxnSpPr>
        <p:spPr>
          <a:xfrm flipH="1">
            <a:off x="5029200" y="843490"/>
            <a:ext cx="1873659" cy="1507754"/>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A00356BE-FF74-E840-9409-79ACFCFDB3BB}"/>
              </a:ext>
            </a:extLst>
          </p:cNvPr>
          <p:cNvCxnSpPr>
            <a:cxnSpLocks/>
          </p:cNvCxnSpPr>
          <p:nvPr/>
        </p:nvCxnSpPr>
        <p:spPr>
          <a:xfrm flipV="1">
            <a:off x="1106546" y="4966491"/>
            <a:ext cx="2056895" cy="38100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3" name="Content Placeholder 3">
            <a:extLst>
              <a:ext uri="{FF2B5EF4-FFF2-40B4-BE49-F238E27FC236}">
                <a16:creationId xmlns:a16="http://schemas.microsoft.com/office/drawing/2014/main" id="{84248FCF-27C1-BC4E-B304-B680DF8D6FE2}"/>
              </a:ext>
            </a:extLst>
          </p:cNvPr>
          <p:cNvSpPr txBox="1">
            <a:spLocks/>
          </p:cNvSpPr>
          <p:nvPr/>
        </p:nvSpPr>
        <p:spPr>
          <a:xfrm>
            <a:off x="543789" y="5051255"/>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FF</a:t>
            </a:r>
          </a:p>
        </p:txBody>
      </p:sp>
      <p:cxnSp>
        <p:nvCxnSpPr>
          <p:cNvPr id="24" name="Straight Arrow Connector 23">
            <a:extLst>
              <a:ext uri="{FF2B5EF4-FFF2-40B4-BE49-F238E27FC236}">
                <a16:creationId xmlns:a16="http://schemas.microsoft.com/office/drawing/2014/main" id="{3F45B2E8-CCA0-3F4D-97EA-7AAC8507339B}"/>
              </a:ext>
            </a:extLst>
          </p:cNvPr>
          <p:cNvCxnSpPr>
            <a:cxnSpLocks/>
          </p:cNvCxnSpPr>
          <p:nvPr/>
        </p:nvCxnSpPr>
        <p:spPr>
          <a:xfrm flipH="1">
            <a:off x="5029201" y="2077753"/>
            <a:ext cx="1552551" cy="642502"/>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6" name="Content Placeholder 3">
            <a:extLst>
              <a:ext uri="{FF2B5EF4-FFF2-40B4-BE49-F238E27FC236}">
                <a16:creationId xmlns:a16="http://schemas.microsoft.com/office/drawing/2014/main" id="{108C3A0E-029D-4B49-A695-2A775E1F8225}"/>
              </a:ext>
            </a:extLst>
          </p:cNvPr>
          <p:cNvSpPr txBox="1">
            <a:spLocks/>
          </p:cNvSpPr>
          <p:nvPr/>
        </p:nvSpPr>
        <p:spPr>
          <a:xfrm>
            <a:off x="6615545" y="1575135"/>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HTSAS</a:t>
            </a:r>
          </a:p>
        </p:txBody>
      </p:sp>
      <p:cxnSp>
        <p:nvCxnSpPr>
          <p:cNvPr id="27" name="Straight Arrow Connector 26">
            <a:extLst>
              <a:ext uri="{FF2B5EF4-FFF2-40B4-BE49-F238E27FC236}">
                <a16:creationId xmlns:a16="http://schemas.microsoft.com/office/drawing/2014/main" id="{EF14A9F9-7BED-404F-96A3-03248C608C9B}"/>
              </a:ext>
            </a:extLst>
          </p:cNvPr>
          <p:cNvCxnSpPr>
            <a:cxnSpLocks/>
          </p:cNvCxnSpPr>
          <p:nvPr/>
        </p:nvCxnSpPr>
        <p:spPr>
          <a:xfrm flipH="1">
            <a:off x="7072491" y="1878336"/>
            <a:ext cx="1144059" cy="1046171"/>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9" name="Content Placeholder 3">
            <a:extLst>
              <a:ext uri="{FF2B5EF4-FFF2-40B4-BE49-F238E27FC236}">
                <a16:creationId xmlns:a16="http://schemas.microsoft.com/office/drawing/2014/main" id="{D35A82D5-A1C2-9C4C-81AE-FCD9A14B0721}"/>
              </a:ext>
            </a:extLst>
          </p:cNvPr>
          <p:cNvSpPr txBox="1">
            <a:spLocks/>
          </p:cNvSpPr>
          <p:nvPr/>
        </p:nvSpPr>
        <p:spPr>
          <a:xfrm>
            <a:off x="8223542" y="1382628"/>
            <a:ext cx="1004455"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V="1">
            <a:off x="4229658" y="5156991"/>
            <a:ext cx="972369" cy="1043422"/>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2" name="Content Placeholder 3">
            <a:extLst>
              <a:ext uri="{FF2B5EF4-FFF2-40B4-BE49-F238E27FC236}">
                <a16:creationId xmlns:a16="http://schemas.microsoft.com/office/drawing/2014/main" id="{8273778D-4E12-FE4F-9109-1E37F429AFF7}"/>
              </a:ext>
            </a:extLst>
          </p:cNvPr>
          <p:cNvSpPr txBox="1">
            <a:spLocks/>
          </p:cNvSpPr>
          <p:nvPr/>
        </p:nvSpPr>
        <p:spPr>
          <a:xfrm>
            <a:off x="7476048" y="4604169"/>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a:t>
            </a:r>
          </a:p>
        </p:txBody>
      </p:sp>
      <p:sp>
        <p:nvSpPr>
          <p:cNvPr id="33" name="Content Placeholder 3">
            <a:extLst>
              <a:ext uri="{FF2B5EF4-FFF2-40B4-BE49-F238E27FC236}">
                <a16:creationId xmlns:a16="http://schemas.microsoft.com/office/drawing/2014/main" id="{E83B7176-1366-B646-9ED6-A1BFC0E43929}"/>
              </a:ext>
            </a:extLst>
          </p:cNvPr>
          <p:cNvSpPr txBox="1">
            <a:spLocks/>
          </p:cNvSpPr>
          <p:nvPr/>
        </p:nvSpPr>
        <p:spPr>
          <a:xfrm>
            <a:off x="6920008" y="5881592"/>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 Apps</a:t>
            </a:r>
          </a:p>
        </p:txBody>
      </p:sp>
      <p:cxnSp>
        <p:nvCxnSpPr>
          <p:cNvPr id="34" name="Straight Arrow Connector 33">
            <a:extLst>
              <a:ext uri="{FF2B5EF4-FFF2-40B4-BE49-F238E27FC236}">
                <a16:creationId xmlns:a16="http://schemas.microsoft.com/office/drawing/2014/main" id="{C7E00935-A898-8D47-BA4C-33888DECB283}"/>
              </a:ext>
            </a:extLst>
          </p:cNvPr>
          <p:cNvCxnSpPr>
            <a:cxnSpLocks/>
          </p:cNvCxnSpPr>
          <p:nvPr/>
        </p:nvCxnSpPr>
        <p:spPr>
          <a:xfrm flipH="1" flipV="1">
            <a:off x="5485166" y="5347490"/>
            <a:ext cx="1411690" cy="764967"/>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6" name="Straight Arrow Connector 35">
            <a:extLst>
              <a:ext uri="{FF2B5EF4-FFF2-40B4-BE49-F238E27FC236}">
                <a16:creationId xmlns:a16="http://schemas.microsoft.com/office/drawing/2014/main" id="{DF63B158-48D5-DA4E-AA6F-046FCDD941BE}"/>
              </a:ext>
            </a:extLst>
          </p:cNvPr>
          <p:cNvCxnSpPr>
            <a:cxnSpLocks/>
          </p:cNvCxnSpPr>
          <p:nvPr/>
        </p:nvCxnSpPr>
        <p:spPr>
          <a:xfrm flipH="1">
            <a:off x="5805476" y="3522596"/>
            <a:ext cx="2005024" cy="35476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7806531" y="3075747"/>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a:t>
            </a:r>
          </a:p>
        </p:txBody>
      </p:sp>
      <p:cxnSp>
        <p:nvCxnSpPr>
          <p:cNvPr id="40" name="Straight Arrow Connector 39">
            <a:extLst>
              <a:ext uri="{FF2B5EF4-FFF2-40B4-BE49-F238E27FC236}">
                <a16:creationId xmlns:a16="http://schemas.microsoft.com/office/drawing/2014/main" id="{455AE13B-C5E6-8A4C-93D8-EABA90BD3374}"/>
              </a:ext>
            </a:extLst>
          </p:cNvPr>
          <p:cNvCxnSpPr>
            <a:cxnSpLocks/>
          </p:cNvCxnSpPr>
          <p:nvPr/>
        </p:nvCxnSpPr>
        <p:spPr>
          <a:xfrm flipH="1">
            <a:off x="5638800" y="4943073"/>
            <a:ext cx="1819930" cy="103824"/>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3737118" y="6066172"/>
            <a:ext cx="1004455" cy="81578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Summer Sprint</a:t>
            </a:r>
          </a:p>
        </p:txBody>
      </p:sp>
      <p:sp>
        <p:nvSpPr>
          <p:cNvPr id="25" name="Content Placeholder 3">
            <a:extLst>
              <a:ext uri="{FF2B5EF4-FFF2-40B4-BE49-F238E27FC236}">
                <a16:creationId xmlns:a16="http://schemas.microsoft.com/office/drawing/2014/main" id="{418906CF-2148-BC49-9545-FC6C43F1D4F2}"/>
              </a:ext>
            </a:extLst>
          </p:cNvPr>
          <p:cNvSpPr txBox="1">
            <a:spLocks/>
          </p:cNvSpPr>
          <p:nvPr/>
        </p:nvSpPr>
        <p:spPr>
          <a:xfrm>
            <a:off x="6714333" y="1944803"/>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(1.2%)</a:t>
            </a:r>
          </a:p>
        </p:txBody>
      </p:sp>
      <p:sp>
        <p:nvSpPr>
          <p:cNvPr id="28" name="Content Placeholder 3">
            <a:extLst>
              <a:ext uri="{FF2B5EF4-FFF2-40B4-BE49-F238E27FC236}">
                <a16:creationId xmlns:a16="http://schemas.microsoft.com/office/drawing/2014/main" id="{3627D417-6EBB-6C4E-A654-22ADC1703A40}"/>
              </a:ext>
            </a:extLst>
          </p:cNvPr>
          <p:cNvSpPr txBox="1">
            <a:spLocks/>
          </p:cNvSpPr>
          <p:nvPr/>
        </p:nvSpPr>
        <p:spPr>
          <a:xfrm>
            <a:off x="672650" y="4327731"/>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(67.3%)</a:t>
            </a:r>
          </a:p>
        </p:txBody>
      </p:sp>
      <p:sp>
        <p:nvSpPr>
          <p:cNvPr id="31" name="Content Placeholder 3">
            <a:extLst>
              <a:ext uri="{FF2B5EF4-FFF2-40B4-BE49-F238E27FC236}">
                <a16:creationId xmlns:a16="http://schemas.microsoft.com/office/drawing/2014/main" id="{E1EE3771-0B24-804E-AE87-24B17C0BFBC3}"/>
              </a:ext>
            </a:extLst>
          </p:cNvPr>
          <p:cNvSpPr txBox="1">
            <a:spLocks/>
          </p:cNvSpPr>
          <p:nvPr/>
        </p:nvSpPr>
        <p:spPr>
          <a:xfrm>
            <a:off x="453129" y="5420446"/>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(49%)</a:t>
            </a:r>
          </a:p>
        </p:txBody>
      </p:sp>
      <p:sp>
        <p:nvSpPr>
          <p:cNvPr id="35" name="Content Placeholder 3">
            <a:extLst>
              <a:ext uri="{FF2B5EF4-FFF2-40B4-BE49-F238E27FC236}">
                <a16:creationId xmlns:a16="http://schemas.microsoft.com/office/drawing/2014/main" id="{37EE1A61-A4BB-4F4D-B4D3-ABABE50C2F88}"/>
              </a:ext>
            </a:extLst>
          </p:cNvPr>
          <p:cNvSpPr txBox="1">
            <a:spLocks/>
          </p:cNvSpPr>
          <p:nvPr/>
        </p:nvSpPr>
        <p:spPr>
          <a:xfrm>
            <a:off x="6944145" y="72474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(43.5%)</a:t>
            </a:r>
          </a:p>
        </p:txBody>
      </p:sp>
      <p:sp>
        <p:nvSpPr>
          <p:cNvPr id="37" name="Content Placeholder 3">
            <a:extLst>
              <a:ext uri="{FF2B5EF4-FFF2-40B4-BE49-F238E27FC236}">
                <a16:creationId xmlns:a16="http://schemas.microsoft.com/office/drawing/2014/main" id="{6A912F1E-40E0-5948-8C09-D16D2DAEB95F}"/>
              </a:ext>
            </a:extLst>
          </p:cNvPr>
          <p:cNvSpPr txBox="1">
            <a:spLocks/>
          </p:cNvSpPr>
          <p:nvPr/>
        </p:nvSpPr>
        <p:spPr>
          <a:xfrm>
            <a:off x="8178103" y="176611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(44.7%)</a:t>
            </a:r>
          </a:p>
        </p:txBody>
      </p:sp>
      <p:sp>
        <p:nvSpPr>
          <p:cNvPr id="38" name="Content Placeholder 3">
            <a:extLst>
              <a:ext uri="{FF2B5EF4-FFF2-40B4-BE49-F238E27FC236}">
                <a16:creationId xmlns:a16="http://schemas.microsoft.com/office/drawing/2014/main" id="{0B150D75-1784-684A-9F53-A87E966DC24E}"/>
              </a:ext>
            </a:extLst>
          </p:cNvPr>
          <p:cNvSpPr txBox="1">
            <a:spLocks/>
          </p:cNvSpPr>
          <p:nvPr/>
        </p:nvSpPr>
        <p:spPr>
          <a:xfrm>
            <a:off x="7739843" y="3467391"/>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(35.1%)</a:t>
            </a:r>
          </a:p>
        </p:txBody>
      </p:sp>
      <p:sp>
        <p:nvSpPr>
          <p:cNvPr id="41" name="Content Placeholder 3">
            <a:extLst>
              <a:ext uri="{FF2B5EF4-FFF2-40B4-BE49-F238E27FC236}">
                <a16:creationId xmlns:a16="http://schemas.microsoft.com/office/drawing/2014/main" id="{7BC97A5D-F3AC-404B-BE86-C444A676D48D}"/>
              </a:ext>
            </a:extLst>
          </p:cNvPr>
          <p:cNvSpPr txBox="1">
            <a:spLocks/>
          </p:cNvSpPr>
          <p:nvPr/>
        </p:nvSpPr>
        <p:spPr>
          <a:xfrm>
            <a:off x="7117772" y="622299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(35.3%)</a:t>
            </a:r>
          </a:p>
        </p:txBody>
      </p:sp>
      <p:sp>
        <p:nvSpPr>
          <p:cNvPr id="43" name="Rectangle 42">
            <a:extLst>
              <a:ext uri="{FF2B5EF4-FFF2-40B4-BE49-F238E27FC236}">
                <a16:creationId xmlns:a16="http://schemas.microsoft.com/office/drawing/2014/main" id="{5EAF7179-5F31-0440-BA6A-968AAA9DF634}"/>
              </a:ext>
            </a:extLst>
          </p:cNvPr>
          <p:cNvSpPr/>
          <p:nvPr/>
        </p:nvSpPr>
        <p:spPr>
          <a:xfrm rot="5400000">
            <a:off x="7753194" y="365200"/>
            <a:ext cx="1352993" cy="86779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75376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FB1F036B-9C83-3340-8633-439FBA8E1F47}"/>
              </a:ext>
            </a:extLst>
          </p:cNvPr>
          <p:cNvPicPr>
            <a:picLocks noChangeAspect="1"/>
          </p:cNvPicPr>
          <p:nvPr/>
        </p:nvPicPr>
        <p:blipFill>
          <a:blip r:embed="rId3"/>
          <a:stretch>
            <a:fillRect/>
          </a:stretch>
        </p:blipFill>
        <p:spPr>
          <a:xfrm rot="5400000">
            <a:off x="1166427" y="-808822"/>
            <a:ext cx="6851795" cy="8426430"/>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15</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2743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People 2021</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474273" y="2601380"/>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SS</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flipV="1">
            <a:off x="1106546" y="2463238"/>
            <a:ext cx="1865254" cy="461269"/>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16" name="Content Placeholder 3">
            <a:extLst>
              <a:ext uri="{FF2B5EF4-FFF2-40B4-BE49-F238E27FC236}">
                <a16:creationId xmlns:a16="http://schemas.microsoft.com/office/drawing/2014/main" id="{6B0FA0F3-4B13-5F44-960D-60254AF9FF9D}"/>
              </a:ext>
            </a:extLst>
          </p:cNvPr>
          <p:cNvSpPr txBox="1">
            <a:spLocks/>
          </p:cNvSpPr>
          <p:nvPr/>
        </p:nvSpPr>
        <p:spPr>
          <a:xfrm>
            <a:off x="3473486" y="371102"/>
            <a:ext cx="1156938"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a:t>
            </a:r>
          </a:p>
        </p:txBody>
      </p:sp>
      <p:cxnSp>
        <p:nvCxnSpPr>
          <p:cNvPr id="17" name="Straight Arrow Connector 16">
            <a:extLst>
              <a:ext uri="{FF2B5EF4-FFF2-40B4-BE49-F238E27FC236}">
                <a16:creationId xmlns:a16="http://schemas.microsoft.com/office/drawing/2014/main" id="{466F4C9C-E8C0-C147-B025-0066289F927C}"/>
              </a:ext>
            </a:extLst>
          </p:cNvPr>
          <p:cNvCxnSpPr>
            <a:cxnSpLocks/>
          </p:cNvCxnSpPr>
          <p:nvPr/>
        </p:nvCxnSpPr>
        <p:spPr>
          <a:xfrm>
            <a:off x="4000316" y="887809"/>
            <a:ext cx="1603146" cy="79176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A00356BE-FF74-E840-9409-79ACFCFDB3BB}"/>
              </a:ext>
            </a:extLst>
          </p:cNvPr>
          <p:cNvCxnSpPr>
            <a:cxnSpLocks/>
          </p:cNvCxnSpPr>
          <p:nvPr/>
        </p:nvCxnSpPr>
        <p:spPr>
          <a:xfrm flipV="1">
            <a:off x="862848" y="4604169"/>
            <a:ext cx="2056895" cy="38100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3" name="Content Placeholder 3">
            <a:extLst>
              <a:ext uri="{FF2B5EF4-FFF2-40B4-BE49-F238E27FC236}">
                <a16:creationId xmlns:a16="http://schemas.microsoft.com/office/drawing/2014/main" id="{84248FCF-27C1-BC4E-B304-B680DF8D6FE2}"/>
              </a:ext>
            </a:extLst>
          </p:cNvPr>
          <p:cNvSpPr txBox="1">
            <a:spLocks/>
          </p:cNvSpPr>
          <p:nvPr/>
        </p:nvSpPr>
        <p:spPr>
          <a:xfrm>
            <a:off x="369250" y="4646837"/>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FF</a:t>
            </a:r>
          </a:p>
        </p:txBody>
      </p:sp>
      <p:cxnSp>
        <p:nvCxnSpPr>
          <p:cNvPr id="24" name="Straight Arrow Connector 23">
            <a:extLst>
              <a:ext uri="{FF2B5EF4-FFF2-40B4-BE49-F238E27FC236}">
                <a16:creationId xmlns:a16="http://schemas.microsoft.com/office/drawing/2014/main" id="{3F45B2E8-CCA0-3F4D-97EA-7AAC8507339B}"/>
              </a:ext>
            </a:extLst>
          </p:cNvPr>
          <p:cNvCxnSpPr>
            <a:cxnSpLocks/>
          </p:cNvCxnSpPr>
          <p:nvPr/>
        </p:nvCxnSpPr>
        <p:spPr>
          <a:xfrm flipH="1">
            <a:off x="6962744" y="596000"/>
            <a:ext cx="898083" cy="1039906"/>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6" name="Content Placeholder 3">
            <a:extLst>
              <a:ext uri="{FF2B5EF4-FFF2-40B4-BE49-F238E27FC236}">
                <a16:creationId xmlns:a16="http://schemas.microsoft.com/office/drawing/2014/main" id="{108C3A0E-029D-4B49-A695-2A775E1F8225}"/>
              </a:ext>
            </a:extLst>
          </p:cNvPr>
          <p:cNvSpPr txBox="1">
            <a:spLocks/>
          </p:cNvSpPr>
          <p:nvPr/>
        </p:nvSpPr>
        <p:spPr>
          <a:xfrm>
            <a:off x="7935782" y="188110"/>
            <a:ext cx="1004455"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cxnSp>
        <p:nvCxnSpPr>
          <p:cNvPr id="27" name="Straight Arrow Connector 26">
            <a:extLst>
              <a:ext uri="{FF2B5EF4-FFF2-40B4-BE49-F238E27FC236}">
                <a16:creationId xmlns:a16="http://schemas.microsoft.com/office/drawing/2014/main" id="{EF14A9F9-7BED-404F-96A3-03248C608C9B}"/>
              </a:ext>
            </a:extLst>
          </p:cNvPr>
          <p:cNvCxnSpPr>
            <a:cxnSpLocks/>
          </p:cNvCxnSpPr>
          <p:nvPr/>
        </p:nvCxnSpPr>
        <p:spPr>
          <a:xfrm flipH="1">
            <a:off x="7572345" y="1878336"/>
            <a:ext cx="644206" cy="1069916"/>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9" name="Content Placeholder 3">
            <a:extLst>
              <a:ext uri="{FF2B5EF4-FFF2-40B4-BE49-F238E27FC236}">
                <a16:creationId xmlns:a16="http://schemas.microsoft.com/office/drawing/2014/main" id="{D35A82D5-A1C2-9C4C-81AE-FCD9A14B0721}"/>
              </a:ext>
            </a:extLst>
          </p:cNvPr>
          <p:cNvSpPr txBox="1">
            <a:spLocks/>
          </p:cNvSpPr>
          <p:nvPr/>
        </p:nvSpPr>
        <p:spPr>
          <a:xfrm>
            <a:off x="8140351" y="1375662"/>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 Apps</a:t>
            </a:r>
          </a:p>
        </p:txBody>
      </p: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V="1">
            <a:off x="3288693" y="5319566"/>
            <a:ext cx="972369" cy="1043422"/>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2" name="Content Placeholder 3">
            <a:extLst>
              <a:ext uri="{FF2B5EF4-FFF2-40B4-BE49-F238E27FC236}">
                <a16:creationId xmlns:a16="http://schemas.microsoft.com/office/drawing/2014/main" id="{8273778D-4E12-FE4F-9109-1E37F429AFF7}"/>
              </a:ext>
            </a:extLst>
          </p:cNvPr>
          <p:cNvSpPr txBox="1">
            <a:spLocks/>
          </p:cNvSpPr>
          <p:nvPr/>
        </p:nvSpPr>
        <p:spPr>
          <a:xfrm>
            <a:off x="8172109" y="4348173"/>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a:t>
            </a:r>
          </a:p>
        </p:txBody>
      </p:sp>
      <p:sp>
        <p:nvSpPr>
          <p:cNvPr id="33" name="Content Placeholder 3">
            <a:extLst>
              <a:ext uri="{FF2B5EF4-FFF2-40B4-BE49-F238E27FC236}">
                <a16:creationId xmlns:a16="http://schemas.microsoft.com/office/drawing/2014/main" id="{E83B7176-1366-B646-9ED6-A1BFC0E43929}"/>
              </a:ext>
            </a:extLst>
          </p:cNvPr>
          <p:cNvSpPr txBox="1">
            <a:spLocks/>
          </p:cNvSpPr>
          <p:nvPr/>
        </p:nvSpPr>
        <p:spPr>
          <a:xfrm>
            <a:off x="6920008" y="5881592"/>
            <a:ext cx="1125514" cy="59247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Coaching</a:t>
            </a:r>
          </a:p>
        </p:txBody>
      </p:sp>
      <p:cxnSp>
        <p:nvCxnSpPr>
          <p:cNvPr id="34" name="Straight Arrow Connector 33">
            <a:extLst>
              <a:ext uri="{FF2B5EF4-FFF2-40B4-BE49-F238E27FC236}">
                <a16:creationId xmlns:a16="http://schemas.microsoft.com/office/drawing/2014/main" id="{C7E00935-A898-8D47-BA4C-33888DECB283}"/>
              </a:ext>
            </a:extLst>
          </p:cNvPr>
          <p:cNvCxnSpPr>
            <a:cxnSpLocks/>
          </p:cNvCxnSpPr>
          <p:nvPr/>
        </p:nvCxnSpPr>
        <p:spPr>
          <a:xfrm flipH="1" flipV="1">
            <a:off x="5805476" y="4419555"/>
            <a:ext cx="1091380" cy="169290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6" name="Straight Arrow Connector 35">
            <a:extLst>
              <a:ext uri="{FF2B5EF4-FFF2-40B4-BE49-F238E27FC236}">
                <a16:creationId xmlns:a16="http://schemas.microsoft.com/office/drawing/2014/main" id="{DF63B158-48D5-DA4E-AA6F-046FCDD941BE}"/>
              </a:ext>
            </a:extLst>
          </p:cNvPr>
          <p:cNvCxnSpPr>
            <a:cxnSpLocks/>
          </p:cNvCxnSpPr>
          <p:nvPr/>
        </p:nvCxnSpPr>
        <p:spPr>
          <a:xfrm flipV="1">
            <a:off x="7572345" y="3540594"/>
            <a:ext cx="24762" cy="158039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2758757" y="6256940"/>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HTSAS</a:t>
            </a:r>
          </a:p>
        </p:txBody>
      </p:sp>
      <p:cxnSp>
        <p:nvCxnSpPr>
          <p:cNvPr id="40" name="Straight Arrow Connector 39">
            <a:extLst>
              <a:ext uri="{FF2B5EF4-FFF2-40B4-BE49-F238E27FC236}">
                <a16:creationId xmlns:a16="http://schemas.microsoft.com/office/drawing/2014/main" id="{455AE13B-C5E6-8A4C-93D8-EABA90BD3374}"/>
              </a:ext>
            </a:extLst>
          </p:cNvPr>
          <p:cNvCxnSpPr>
            <a:cxnSpLocks/>
          </p:cNvCxnSpPr>
          <p:nvPr/>
        </p:nvCxnSpPr>
        <p:spPr>
          <a:xfrm flipH="1" flipV="1">
            <a:off x="7860827" y="3847055"/>
            <a:ext cx="261400" cy="757114"/>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7606966" y="4976109"/>
            <a:ext cx="1004455" cy="81578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Summer Sprint</a:t>
            </a:r>
          </a:p>
        </p:txBody>
      </p:sp>
      <p:sp>
        <p:nvSpPr>
          <p:cNvPr id="25" name="Content Placeholder 3">
            <a:extLst>
              <a:ext uri="{FF2B5EF4-FFF2-40B4-BE49-F238E27FC236}">
                <a16:creationId xmlns:a16="http://schemas.microsoft.com/office/drawing/2014/main" id="{115CB6C0-A365-CC43-83EF-314042FBC357}"/>
              </a:ext>
            </a:extLst>
          </p:cNvPr>
          <p:cNvSpPr txBox="1">
            <a:spLocks/>
          </p:cNvSpPr>
          <p:nvPr/>
        </p:nvSpPr>
        <p:spPr>
          <a:xfrm>
            <a:off x="369250" y="3024082"/>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(66.9%)</a:t>
            </a:r>
          </a:p>
        </p:txBody>
      </p:sp>
      <p:sp>
        <p:nvSpPr>
          <p:cNvPr id="28" name="Content Placeholder 3">
            <a:extLst>
              <a:ext uri="{FF2B5EF4-FFF2-40B4-BE49-F238E27FC236}">
                <a16:creationId xmlns:a16="http://schemas.microsoft.com/office/drawing/2014/main" id="{F2E637FC-7E3F-DA46-AA70-D457F970B107}"/>
              </a:ext>
            </a:extLst>
          </p:cNvPr>
          <p:cNvSpPr txBox="1">
            <a:spLocks/>
          </p:cNvSpPr>
          <p:nvPr/>
        </p:nvSpPr>
        <p:spPr>
          <a:xfrm>
            <a:off x="2436526" y="6098094"/>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(13.6%)</a:t>
            </a:r>
          </a:p>
        </p:txBody>
      </p:sp>
      <p:sp>
        <p:nvSpPr>
          <p:cNvPr id="31" name="Content Placeholder 3">
            <a:extLst>
              <a:ext uri="{FF2B5EF4-FFF2-40B4-BE49-F238E27FC236}">
                <a16:creationId xmlns:a16="http://schemas.microsoft.com/office/drawing/2014/main" id="{C16CFCE7-F42A-E548-BECF-26F9E3BFAEDD}"/>
              </a:ext>
            </a:extLst>
          </p:cNvPr>
          <p:cNvSpPr txBox="1">
            <a:spLocks/>
          </p:cNvSpPr>
          <p:nvPr/>
        </p:nvSpPr>
        <p:spPr>
          <a:xfrm>
            <a:off x="6580742" y="6148318"/>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(37.3%)</a:t>
            </a:r>
          </a:p>
        </p:txBody>
      </p:sp>
      <p:sp>
        <p:nvSpPr>
          <p:cNvPr id="35" name="Content Placeholder 3">
            <a:extLst>
              <a:ext uri="{FF2B5EF4-FFF2-40B4-BE49-F238E27FC236}">
                <a16:creationId xmlns:a16="http://schemas.microsoft.com/office/drawing/2014/main" id="{C7A2436B-6132-1545-8A6E-73EC97EB6959}"/>
              </a:ext>
            </a:extLst>
          </p:cNvPr>
          <p:cNvSpPr txBox="1">
            <a:spLocks/>
          </p:cNvSpPr>
          <p:nvPr/>
        </p:nvSpPr>
        <p:spPr>
          <a:xfrm>
            <a:off x="265545" y="5023720"/>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(44.7%)</a:t>
            </a:r>
          </a:p>
        </p:txBody>
      </p:sp>
      <p:sp>
        <p:nvSpPr>
          <p:cNvPr id="37" name="Content Placeholder 3">
            <a:extLst>
              <a:ext uri="{FF2B5EF4-FFF2-40B4-BE49-F238E27FC236}">
                <a16:creationId xmlns:a16="http://schemas.microsoft.com/office/drawing/2014/main" id="{4021349C-F345-2844-B560-74C22B3F1F62}"/>
              </a:ext>
            </a:extLst>
          </p:cNvPr>
          <p:cNvSpPr txBox="1">
            <a:spLocks/>
          </p:cNvSpPr>
          <p:nvPr/>
        </p:nvSpPr>
        <p:spPr>
          <a:xfrm>
            <a:off x="3865619" y="47797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(33.2%)</a:t>
            </a:r>
          </a:p>
        </p:txBody>
      </p:sp>
      <p:sp>
        <p:nvSpPr>
          <p:cNvPr id="38" name="Content Placeholder 3">
            <a:extLst>
              <a:ext uri="{FF2B5EF4-FFF2-40B4-BE49-F238E27FC236}">
                <a16:creationId xmlns:a16="http://schemas.microsoft.com/office/drawing/2014/main" id="{5BF1095E-C574-8A45-8F8A-CD4A129BF5F0}"/>
              </a:ext>
            </a:extLst>
          </p:cNvPr>
          <p:cNvSpPr txBox="1">
            <a:spLocks/>
          </p:cNvSpPr>
          <p:nvPr/>
        </p:nvSpPr>
        <p:spPr>
          <a:xfrm>
            <a:off x="8207142" y="1726134"/>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(19.5%)</a:t>
            </a:r>
          </a:p>
        </p:txBody>
      </p:sp>
      <p:sp>
        <p:nvSpPr>
          <p:cNvPr id="41" name="Content Placeholder 3">
            <a:extLst>
              <a:ext uri="{FF2B5EF4-FFF2-40B4-BE49-F238E27FC236}">
                <a16:creationId xmlns:a16="http://schemas.microsoft.com/office/drawing/2014/main" id="{B5885336-5733-2547-B8C8-300A37E40576}"/>
              </a:ext>
            </a:extLst>
          </p:cNvPr>
          <p:cNvSpPr txBox="1">
            <a:spLocks/>
          </p:cNvSpPr>
          <p:nvPr/>
        </p:nvSpPr>
        <p:spPr>
          <a:xfrm>
            <a:off x="8072445" y="465911"/>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(28.5%)</a:t>
            </a:r>
          </a:p>
        </p:txBody>
      </p:sp>
    </p:spTree>
    <p:extLst>
      <p:ext uri="{BB962C8B-B14F-4D97-AF65-F5344CB8AC3E}">
        <p14:creationId xmlns:p14="http://schemas.microsoft.com/office/powerpoint/2010/main" val="2782474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D9B17DF2-2990-C14A-A02C-C2C50E46EEF6}"/>
              </a:ext>
            </a:extLst>
          </p:cNvPr>
          <p:cNvSpPr/>
          <p:nvPr/>
        </p:nvSpPr>
        <p:spPr>
          <a:xfrm>
            <a:off x="128984" y="6231151"/>
            <a:ext cx="1352993"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 name="Picture 2" descr="A picture containing fan, device&#10;&#10;Description automatically generated">
            <a:extLst>
              <a:ext uri="{FF2B5EF4-FFF2-40B4-BE49-F238E27FC236}">
                <a16:creationId xmlns:a16="http://schemas.microsoft.com/office/drawing/2014/main" id="{14CEF89E-F96F-9B42-A1AB-AD1FD83DB925}"/>
              </a:ext>
            </a:extLst>
          </p:cNvPr>
          <p:cNvPicPr>
            <a:picLocks noChangeAspect="1"/>
          </p:cNvPicPr>
          <p:nvPr/>
        </p:nvPicPr>
        <p:blipFill>
          <a:blip r:embed="rId3"/>
          <a:stretch>
            <a:fillRect/>
          </a:stretch>
        </p:blipFill>
        <p:spPr>
          <a:xfrm>
            <a:off x="638447" y="0"/>
            <a:ext cx="7867106" cy="6858000"/>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16</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194236" y="188905"/>
            <a:ext cx="2743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Font typeface="Wingdings" charset="2"/>
              <a:buNone/>
            </a:pPr>
            <a:r>
              <a:rPr lang="en-US" dirty="0">
                <a:solidFill>
                  <a:srgbClr val="02ADBA"/>
                </a:solidFill>
              </a:rPr>
              <a:t>Simplified</a:t>
            </a:r>
          </a:p>
          <a:p>
            <a:pPr marL="0" indent="0">
              <a:buFont typeface="Wingdings" charset="2"/>
              <a:buNone/>
            </a:pPr>
            <a:r>
              <a:rPr lang="en-US" dirty="0">
                <a:solidFill>
                  <a:srgbClr val="02ADBA"/>
                </a:solidFill>
              </a:rPr>
              <a:t>People</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373884" y="1679569"/>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SS</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a:off x="862848" y="2191443"/>
            <a:ext cx="1895909" cy="1085157"/>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16" name="Content Placeholder 3">
            <a:extLst>
              <a:ext uri="{FF2B5EF4-FFF2-40B4-BE49-F238E27FC236}">
                <a16:creationId xmlns:a16="http://schemas.microsoft.com/office/drawing/2014/main" id="{6B0FA0F3-4B13-5F44-960D-60254AF9FF9D}"/>
              </a:ext>
            </a:extLst>
          </p:cNvPr>
          <p:cNvSpPr txBox="1">
            <a:spLocks/>
          </p:cNvSpPr>
          <p:nvPr/>
        </p:nvSpPr>
        <p:spPr>
          <a:xfrm>
            <a:off x="5236425" y="300172"/>
            <a:ext cx="1156938"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a:t>
            </a:r>
          </a:p>
        </p:txBody>
      </p:sp>
      <p:cxnSp>
        <p:nvCxnSpPr>
          <p:cNvPr id="17" name="Straight Arrow Connector 16">
            <a:extLst>
              <a:ext uri="{FF2B5EF4-FFF2-40B4-BE49-F238E27FC236}">
                <a16:creationId xmlns:a16="http://schemas.microsoft.com/office/drawing/2014/main" id="{466F4C9C-E8C0-C147-B025-0066289F927C}"/>
              </a:ext>
            </a:extLst>
          </p:cNvPr>
          <p:cNvCxnSpPr>
            <a:cxnSpLocks/>
          </p:cNvCxnSpPr>
          <p:nvPr/>
        </p:nvCxnSpPr>
        <p:spPr>
          <a:xfrm>
            <a:off x="5486400" y="970155"/>
            <a:ext cx="328494" cy="1650241"/>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A00356BE-FF74-E840-9409-79ACFCFDB3BB}"/>
              </a:ext>
            </a:extLst>
          </p:cNvPr>
          <p:cNvCxnSpPr>
            <a:cxnSpLocks/>
          </p:cNvCxnSpPr>
          <p:nvPr/>
        </p:nvCxnSpPr>
        <p:spPr>
          <a:xfrm>
            <a:off x="2492541" y="1355364"/>
            <a:ext cx="1326778" cy="14725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3" name="Content Placeholder 3">
            <a:extLst>
              <a:ext uri="{FF2B5EF4-FFF2-40B4-BE49-F238E27FC236}">
                <a16:creationId xmlns:a16="http://schemas.microsoft.com/office/drawing/2014/main" id="{84248FCF-27C1-BC4E-B304-B680DF8D6FE2}"/>
              </a:ext>
            </a:extLst>
          </p:cNvPr>
          <p:cNvSpPr txBox="1">
            <a:spLocks/>
          </p:cNvSpPr>
          <p:nvPr/>
        </p:nvSpPr>
        <p:spPr>
          <a:xfrm>
            <a:off x="1882734" y="970155"/>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FF</a:t>
            </a:r>
          </a:p>
        </p:txBody>
      </p:sp>
      <p:cxnSp>
        <p:nvCxnSpPr>
          <p:cNvPr id="24" name="Straight Arrow Connector 23">
            <a:extLst>
              <a:ext uri="{FF2B5EF4-FFF2-40B4-BE49-F238E27FC236}">
                <a16:creationId xmlns:a16="http://schemas.microsoft.com/office/drawing/2014/main" id="{3F45B2E8-CCA0-3F4D-97EA-7AAC8507339B}"/>
              </a:ext>
            </a:extLst>
          </p:cNvPr>
          <p:cNvCxnSpPr>
            <a:cxnSpLocks/>
          </p:cNvCxnSpPr>
          <p:nvPr/>
        </p:nvCxnSpPr>
        <p:spPr>
          <a:xfrm flipH="1">
            <a:off x="6672887" y="1677090"/>
            <a:ext cx="898083" cy="1039906"/>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6" name="Content Placeholder 3">
            <a:extLst>
              <a:ext uri="{FF2B5EF4-FFF2-40B4-BE49-F238E27FC236}">
                <a16:creationId xmlns:a16="http://schemas.microsoft.com/office/drawing/2014/main" id="{108C3A0E-029D-4B49-A695-2A775E1F8225}"/>
              </a:ext>
            </a:extLst>
          </p:cNvPr>
          <p:cNvSpPr txBox="1">
            <a:spLocks/>
          </p:cNvSpPr>
          <p:nvPr/>
        </p:nvSpPr>
        <p:spPr>
          <a:xfrm>
            <a:off x="6994559" y="1116398"/>
            <a:ext cx="1004455"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cxnSp>
        <p:nvCxnSpPr>
          <p:cNvPr id="27" name="Straight Arrow Connector 26">
            <a:extLst>
              <a:ext uri="{FF2B5EF4-FFF2-40B4-BE49-F238E27FC236}">
                <a16:creationId xmlns:a16="http://schemas.microsoft.com/office/drawing/2014/main" id="{EF14A9F9-7BED-404F-96A3-03248C608C9B}"/>
              </a:ext>
            </a:extLst>
          </p:cNvPr>
          <p:cNvCxnSpPr>
            <a:cxnSpLocks/>
          </p:cNvCxnSpPr>
          <p:nvPr/>
        </p:nvCxnSpPr>
        <p:spPr>
          <a:xfrm flipH="1">
            <a:off x="6962307" y="2847364"/>
            <a:ext cx="848193" cy="974022"/>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9" name="Content Placeholder 3">
            <a:extLst>
              <a:ext uri="{FF2B5EF4-FFF2-40B4-BE49-F238E27FC236}">
                <a16:creationId xmlns:a16="http://schemas.microsoft.com/office/drawing/2014/main" id="{D35A82D5-A1C2-9C4C-81AE-FCD9A14B0721}"/>
              </a:ext>
            </a:extLst>
          </p:cNvPr>
          <p:cNvSpPr txBox="1">
            <a:spLocks/>
          </p:cNvSpPr>
          <p:nvPr/>
        </p:nvSpPr>
        <p:spPr>
          <a:xfrm>
            <a:off x="7738141" y="2309105"/>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 Apps</a:t>
            </a:r>
          </a:p>
        </p:txBody>
      </p: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V="1">
            <a:off x="2419596" y="5562600"/>
            <a:ext cx="1278223" cy="549858"/>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2" name="Content Placeholder 3">
            <a:extLst>
              <a:ext uri="{FF2B5EF4-FFF2-40B4-BE49-F238E27FC236}">
                <a16:creationId xmlns:a16="http://schemas.microsoft.com/office/drawing/2014/main" id="{8273778D-4E12-FE4F-9109-1E37F429AFF7}"/>
              </a:ext>
            </a:extLst>
          </p:cNvPr>
          <p:cNvSpPr txBox="1">
            <a:spLocks/>
          </p:cNvSpPr>
          <p:nvPr/>
        </p:nvSpPr>
        <p:spPr>
          <a:xfrm>
            <a:off x="6816649" y="5266364"/>
            <a:ext cx="1125514" cy="5924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a:t>
            </a:r>
          </a:p>
        </p:txBody>
      </p:sp>
      <p:sp>
        <p:nvSpPr>
          <p:cNvPr id="33" name="Content Placeholder 3">
            <a:extLst>
              <a:ext uri="{FF2B5EF4-FFF2-40B4-BE49-F238E27FC236}">
                <a16:creationId xmlns:a16="http://schemas.microsoft.com/office/drawing/2014/main" id="{E83B7176-1366-B646-9ED6-A1BFC0E43929}"/>
              </a:ext>
            </a:extLst>
          </p:cNvPr>
          <p:cNvSpPr txBox="1">
            <a:spLocks/>
          </p:cNvSpPr>
          <p:nvPr/>
        </p:nvSpPr>
        <p:spPr>
          <a:xfrm>
            <a:off x="6237345" y="6089046"/>
            <a:ext cx="1299374" cy="59247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600" dirty="0"/>
              <a:t>Coaching</a:t>
            </a:r>
          </a:p>
        </p:txBody>
      </p:sp>
      <p:cxnSp>
        <p:nvCxnSpPr>
          <p:cNvPr id="34" name="Straight Arrow Connector 33">
            <a:extLst>
              <a:ext uri="{FF2B5EF4-FFF2-40B4-BE49-F238E27FC236}">
                <a16:creationId xmlns:a16="http://schemas.microsoft.com/office/drawing/2014/main" id="{C7E00935-A898-8D47-BA4C-33888DECB283}"/>
              </a:ext>
            </a:extLst>
          </p:cNvPr>
          <p:cNvCxnSpPr>
            <a:cxnSpLocks/>
          </p:cNvCxnSpPr>
          <p:nvPr/>
        </p:nvCxnSpPr>
        <p:spPr>
          <a:xfrm flipH="1" flipV="1">
            <a:off x="5057246" y="5031337"/>
            <a:ext cx="1223509" cy="150757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6" name="Straight Arrow Connector 35">
            <a:extLst>
              <a:ext uri="{FF2B5EF4-FFF2-40B4-BE49-F238E27FC236}">
                <a16:creationId xmlns:a16="http://schemas.microsoft.com/office/drawing/2014/main" id="{DF63B158-48D5-DA4E-AA6F-046FCDD941BE}"/>
              </a:ext>
            </a:extLst>
          </p:cNvPr>
          <p:cNvCxnSpPr>
            <a:cxnSpLocks/>
          </p:cNvCxnSpPr>
          <p:nvPr/>
        </p:nvCxnSpPr>
        <p:spPr>
          <a:xfrm flipH="1" flipV="1">
            <a:off x="7098645" y="4394086"/>
            <a:ext cx="639496" cy="52897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1695865" y="5985501"/>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HTSAS</a:t>
            </a:r>
          </a:p>
        </p:txBody>
      </p:sp>
      <p:cxnSp>
        <p:nvCxnSpPr>
          <p:cNvPr id="40" name="Straight Arrow Connector 39">
            <a:extLst>
              <a:ext uri="{FF2B5EF4-FFF2-40B4-BE49-F238E27FC236}">
                <a16:creationId xmlns:a16="http://schemas.microsoft.com/office/drawing/2014/main" id="{455AE13B-C5E6-8A4C-93D8-EABA90BD3374}"/>
              </a:ext>
            </a:extLst>
          </p:cNvPr>
          <p:cNvCxnSpPr>
            <a:cxnSpLocks/>
          </p:cNvCxnSpPr>
          <p:nvPr/>
        </p:nvCxnSpPr>
        <p:spPr>
          <a:xfrm flipH="1" flipV="1">
            <a:off x="6917031" y="4533463"/>
            <a:ext cx="346700" cy="89150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7730368" y="4726241"/>
            <a:ext cx="1004455" cy="81578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Summer Sprint</a:t>
            </a:r>
          </a:p>
        </p:txBody>
      </p:sp>
      <p:sp>
        <p:nvSpPr>
          <p:cNvPr id="25" name="Content Placeholder 3">
            <a:extLst>
              <a:ext uri="{FF2B5EF4-FFF2-40B4-BE49-F238E27FC236}">
                <a16:creationId xmlns:a16="http://schemas.microsoft.com/office/drawing/2014/main" id="{1AEE2D48-3234-224C-BE5C-39DF2AAA492E}"/>
              </a:ext>
            </a:extLst>
          </p:cNvPr>
          <p:cNvSpPr txBox="1">
            <a:spLocks/>
          </p:cNvSpPr>
          <p:nvPr/>
        </p:nvSpPr>
        <p:spPr>
          <a:xfrm>
            <a:off x="284379" y="211120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(55%)</a:t>
            </a:r>
          </a:p>
        </p:txBody>
      </p:sp>
      <p:sp>
        <p:nvSpPr>
          <p:cNvPr id="28" name="Content Placeholder 3">
            <a:extLst>
              <a:ext uri="{FF2B5EF4-FFF2-40B4-BE49-F238E27FC236}">
                <a16:creationId xmlns:a16="http://schemas.microsoft.com/office/drawing/2014/main" id="{2C15DFA7-FD89-9843-81D9-7E38F6ADD2B5}"/>
              </a:ext>
            </a:extLst>
          </p:cNvPr>
          <p:cNvSpPr txBox="1">
            <a:spLocks/>
          </p:cNvSpPr>
          <p:nvPr/>
        </p:nvSpPr>
        <p:spPr>
          <a:xfrm>
            <a:off x="1730815" y="136213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(38.4%)</a:t>
            </a:r>
          </a:p>
        </p:txBody>
      </p:sp>
      <p:sp>
        <p:nvSpPr>
          <p:cNvPr id="31" name="Content Placeholder 3">
            <a:extLst>
              <a:ext uri="{FF2B5EF4-FFF2-40B4-BE49-F238E27FC236}">
                <a16:creationId xmlns:a16="http://schemas.microsoft.com/office/drawing/2014/main" id="{9C0BBE1B-4D52-BD44-A76A-DD706A41CCDD}"/>
              </a:ext>
            </a:extLst>
          </p:cNvPr>
          <p:cNvSpPr txBox="1">
            <a:spLocks/>
          </p:cNvSpPr>
          <p:nvPr/>
        </p:nvSpPr>
        <p:spPr>
          <a:xfrm>
            <a:off x="1496755" y="5852053"/>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(5.2%)</a:t>
            </a:r>
          </a:p>
        </p:txBody>
      </p:sp>
      <p:sp>
        <p:nvSpPr>
          <p:cNvPr id="35" name="Content Placeholder 3">
            <a:extLst>
              <a:ext uri="{FF2B5EF4-FFF2-40B4-BE49-F238E27FC236}">
                <a16:creationId xmlns:a16="http://schemas.microsoft.com/office/drawing/2014/main" id="{60B84393-5389-A54C-9657-40C06B7B9FAD}"/>
              </a:ext>
            </a:extLst>
          </p:cNvPr>
          <p:cNvSpPr txBox="1">
            <a:spLocks/>
          </p:cNvSpPr>
          <p:nvPr/>
        </p:nvSpPr>
        <p:spPr>
          <a:xfrm>
            <a:off x="5584081" y="599630"/>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(27.1%)</a:t>
            </a:r>
          </a:p>
        </p:txBody>
      </p:sp>
      <p:sp>
        <p:nvSpPr>
          <p:cNvPr id="37" name="Content Placeholder 3">
            <a:extLst>
              <a:ext uri="{FF2B5EF4-FFF2-40B4-BE49-F238E27FC236}">
                <a16:creationId xmlns:a16="http://schemas.microsoft.com/office/drawing/2014/main" id="{4DD86B8F-1A7B-4A4F-894F-C90EB33E2F42}"/>
              </a:ext>
            </a:extLst>
          </p:cNvPr>
          <p:cNvSpPr txBox="1">
            <a:spLocks/>
          </p:cNvSpPr>
          <p:nvPr/>
        </p:nvSpPr>
        <p:spPr>
          <a:xfrm>
            <a:off x="7565118" y="136213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(27.6%)</a:t>
            </a:r>
          </a:p>
        </p:txBody>
      </p:sp>
      <p:sp>
        <p:nvSpPr>
          <p:cNvPr id="38" name="Content Placeholder 3">
            <a:extLst>
              <a:ext uri="{FF2B5EF4-FFF2-40B4-BE49-F238E27FC236}">
                <a16:creationId xmlns:a16="http://schemas.microsoft.com/office/drawing/2014/main" id="{ED477DC0-FADC-794B-BC60-A0AD6D14DF55}"/>
              </a:ext>
            </a:extLst>
          </p:cNvPr>
          <p:cNvSpPr txBox="1">
            <a:spLocks/>
          </p:cNvSpPr>
          <p:nvPr/>
        </p:nvSpPr>
        <p:spPr>
          <a:xfrm>
            <a:off x="7874804" y="2665080"/>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(28%)</a:t>
            </a:r>
          </a:p>
        </p:txBody>
      </p:sp>
      <p:sp>
        <p:nvSpPr>
          <p:cNvPr id="41" name="Content Placeholder 3">
            <a:extLst>
              <a:ext uri="{FF2B5EF4-FFF2-40B4-BE49-F238E27FC236}">
                <a16:creationId xmlns:a16="http://schemas.microsoft.com/office/drawing/2014/main" id="{E54F6549-BE11-C043-B525-7255B4BD1C2D}"/>
              </a:ext>
            </a:extLst>
          </p:cNvPr>
          <p:cNvSpPr txBox="1">
            <a:spLocks/>
          </p:cNvSpPr>
          <p:nvPr/>
        </p:nvSpPr>
        <p:spPr>
          <a:xfrm>
            <a:off x="6483135" y="6393391"/>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(37.2%)</a:t>
            </a:r>
          </a:p>
        </p:txBody>
      </p:sp>
      <p:sp>
        <p:nvSpPr>
          <p:cNvPr id="44" name="Rectangle 43">
            <a:extLst>
              <a:ext uri="{FF2B5EF4-FFF2-40B4-BE49-F238E27FC236}">
                <a16:creationId xmlns:a16="http://schemas.microsoft.com/office/drawing/2014/main" id="{2D73BB49-83D7-754E-85AD-41D097B74BC5}"/>
              </a:ext>
            </a:extLst>
          </p:cNvPr>
          <p:cNvSpPr/>
          <p:nvPr/>
        </p:nvSpPr>
        <p:spPr>
          <a:xfrm>
            <a:off x="-11633" y="-1"/>
            <a:ext cx="1352993" cy="23333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25D14EF2-F6D2-0E4E-990A-27D26C37F9D2}"/>
              </a:ext>
            </a:extLst>
          </p:cNvPr>
          <p:cNvSpPr/>
          <p:nvPr/>
        </p:nvSpPr>
        <p:spPr>
          <a:xfrm rot="5400000">
            <a:off x="7814013" y="348278"/>
            <a:ext cx="1352993" cy="86779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30318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urple, flower&#10;&#10;Description automatically generated">
            <a:extLst>
              <a:ext uri="{FF2B5EF4-FFF2-40B4-BE49-F238E27FC236}">
                <a16:creationId xmlns:a16="http://schemas.microsoft.com/office/drawing/2014/main" id="{1105E69D-E23E-8142-B694-012A621B849E}"/>
              </a:ext>
            </a:extLst>
          </p:cNvPr>
          <p:cNvPicPr>
            <a:picLocks noChangeAspect="1"/>
          </p:cNvPicPr>
          <p:nvPr/>
        </p:nvPicPr>
        <p:blipFill>
          <a:blip r:embed="rId3"/>
          <a:stretch>
            <a:fillRect/>
          </a:stretch>
        </p:blipFill>
        <p:spPr>
          <a:xfrm rot="16200000">
            <a:off x="1169461" y="-225316"/>
            <a:ext cx="6887335" cy="7385342"/>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17</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2743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All People</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602672" y="5105400"/>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2019</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flipV="1">
            <a:off x="2724121" y="2286000"/>
            <a:ext cx="700924" cy="258762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a:off x="3666055" y="2286000"/>
            <a:ext cx="2506145" cy="144780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4110900" y="378569"/>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2020</a:t>
            </a:r>
          </a:p>
        </p:txBody>
      </p: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7219087" y="5031336"/>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2021</a:t>
            </a:r>
          </a:p>
        </p:txBody>
      </p:sp>
    </p:spTree>
    <p:extLst>
      <p:ext uri="{BB962C8B-B14F-4D97-AF65-F5344CB8AC3E}">
        <p14:creationId xmlns:p14="http://schemas.microsoft.com/office/powerpoint/2010/main" val="1157888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A0201-D2C7-2C41-8BA7-4025A812C5D9}"/>
              </a:ext>
            </a:extLst>
          </p:cNvPr>
          <p:cNvSpPr>
            <a:spLocks noGrp="1"/>
          </p:cNvSpPr>
          <p:nvPr>
            <p:ph type="ctrTitle"/>
          </p:nvPr>
        </p:nvSpPr>
        <p:spPr/>
        <p:txBody>
          <a:bodyPr anchor="b"/>
          <a:lstStyle/>
          <a:p>
            <a:r>
              <a:rPr lang="en-US" sz="7200" dirty="0"/>
              <a:t>Analysis</a:t>
            </a:r>
          </a:p>
        </p:txBody>
      </p:sp>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18</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85878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3045-FB77-0B42-AB48-E9BBE193076A}"/>
              </a:ext>
            </a:extLst>
          </p:cNvPr>
          <p:cNvSpPr>
            <a:spLocks noGrp="1"/>
          </p:cNvSpPr>
          <p:nvPr>
            <p:ph type="title"/>
          </p:nvPr>
        </p:nvSpPr>
        <p:spPr>
          <a:xfrm>
            <a:off x="457200" y="300785"/>
            <a:ext cx="8244048" cy="902412"/>
          </a:xfrm>
        </p:spPr>
        <p:txBody>
          <a:bodyPr/>
          <a:lstStyle/>
          <a:p>
            <a:r>
              <a:rPr lang="en-US" dirty="0"/>
              <a:t>Most Interesting Findings</a:t>
            </a:r>
          </a:p>
        </p:txBody>
      </p:sp>
      <p:sp>
        <p:nvSpPr>
          <p:cNvPr id="3" name="Content Placeholder 2">
            <a:extLst>
              <a:ext uri="{FF2B5EF4-FFF2-40B4-BE49-F238E27FC236}">
                <a16:creationId xmlns:a16="http://schemas.microsoft.com/office/drawing/2014/main" id="{41EC0A76-14E2-A747-91E2-B6AF55A9151B}"/>
              </a:ext>
            </a:extLst>
          </p:cNvPr>
          <p:cNvSpPr>
            <a:spLocks noGrp="1"/>
          </p:cNvSpPr>
          <p:nvPr>
            <p:ph idx="1"/>
          </p:nvPr>
        </p:nvSpPr>
        <p:spPr/>
        <p:txBody>
          <a:bodyPr>
            <a:normAutofit fontScale="92500"/>
          </a:bodyPr>
          <a:lstStyle/>
          <a:p>
            <a:pPr>
              <a:lnSpc>
                <a:spcPct val="200000"/>
              </a:lnSpc>
            </a:pPr>
            <a:r>
              <a:rPr lang="en-US" sz="2000" dirty="0"/>
              <a:t>HTSAS is really achieving the most immersion into other programs!</a:t>
            </a:r>
          </a:p>
          <a:p>
            <a:pPr>
              <a:lnSpc>
                <a:spcPct val="200000"/>
              </a:lnSpc>
            </a:pPr>
            <a:r>
              <a:rPr lang="en-US" sz="2000" dirty="0"/>
              <a:t>Coaching doesn’t interact as much as we thought – even though we coach sub-funnel teams, most coaching isn’t interacting</a:t>
            </a:r>
          </a:p>
          <a:p>
            <a:pPr>
              <a:lnSpc>
                <a:spcPct val="200000"/>
              </a:lnSpc>
            </a:pPr>
            <a:r>
              <a:rPr lang="en-US" sz="2000" dirty="0"/>
              <a:t>SS and FF engaged more and more each year – whatever we’re doing is working (keep pushing programs!)</a:t>
            </a:r>
          </a:p>
          <a:p>
            <a:pPr>
              <a:lnSpc>
                <a:spcPct val="200000"/>
              </a:lnSpc>
            </a:pPr>
            <a:r>
              <a:rPr lang="en-US" sz="2000" dirty="0"/>
              <a:t>Sub-funnel behaves the way hypothesized – by level of intensity</a:t>
            </a:r>
          </a:p>
        </p:txBody>
      </p:sp>
      <p:sp>
        <p:nvSpPr>
          <p:cNvPr id="4" name="Slide Number Placeholder 3">
            <a:extLst>
              <a:ext uri="{FF2B5EF4-FFF2-40B4-BE49-F238E27FC236}">
                <a16:creationId xmlns:a16="http://schemas.microsoft.com/office/drawing/2014/main" id="{5341FE1B-C3BE-8A42-8CC0-A79A703A1BC4}"/>
              </a:ext>
            </a:extLst>
          </p:cNvPr>
          <p:cNvSpPr>
            <a:spLocks noGrp="1"/>
          </p:cNvSpPr>
          <p:nvPr>
            <p:ph type="sldNum" sz="quarter" idx="4"/>
          </p:nvPr>
        </p:nvSpPr>
        <p:spPr/>
        <p:txBody>
          <a:bodyPr/>
          <a:lstStyle/>
          <a:p>
            <a:fld id="{42765631-169E-4944-BFFC-C229B4B1B06E}" type="slidenum">
              <a:rPr lang="en-US" smtClean="0"/>
              <a:pPr/>
              <a:t>19</a:t>
            </a:fld>
            <a:endParaRPr lang="en-US" dirty="0"/>
          </a:p>
        </p:txBody>
      </p:sp>
      <p:sp>
        <p:nvSpPr>
          <p:cNvPr id="5" name="Rectangle 4">
            <a:extLst>
              <a:ext uri="{FF2B5EF4-FFF2-40B4-BE49-F238E27FC236}">
                <a16:creationId xmlns:a16="http://schemas.microsoft.com/office/drawing/2014/main" id="{3CB34F4F-87D5-BF47-BAFF-7250921720B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48808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3045-FB77-0B42-AB48-E9BBE193076A}"/>
              </a:ext>
            </a:extLst>
          </p:cNvPr>
          <p:cNvSpPr>
            <a:spLocks noGrp="1"/>
          </p:cNvSpPr>
          <p:nvPr>
            <p:ph type="title"/>
          </p:nvPr>
        </p:nvSpPr>
        <p:spPr>
          <a:xfrm>
            <a:off x="457200" y="300785"/>
            <a:ext cx="8244048" cy="902412"/>
          </a:xfrm>
        </p:spPr>
        <p:txBody>
          <a:bodyPr/>
          <a:lstStyle/>
          <a:p>
            <a:r>
              <a:rPr lang="en-US" dirty="0">
                <a:solidFill>
                  <a:srgbClr val="00AEBB"/>
                </a:solidFill>
              </a:rPr>
              <a:t>Overview</a:t>
            </a:r>
          </a:p>
        </p:txBody>
      </p:sp>
      <p:sp>
        <p:nvSpPr>
          <p:cNvPr id="3" name="Content Placeholder 2">
            <a:extLst>
              <a:ext uri="{FF2B5EF4-FFF2-40B4-BE49-F238E27FC236}">
                <a16:creationId xmlns:a16="http://schemas.microsoft.com/office/drawing/2014/main" id="{41EC0A76-14E2-A747-91E2-B6AF55A9151B}"/>
              </a:ext>
            </a:extLst>
          </p:cNvPr>
          <p:cNvSpPr>
            <a:spLocks noGrp="1"/>
          </p:cNvSpPr>
          <p:nvPr>
            <p:ph idx="1"/>
          </p:nvPr>
        </p:nvSpPr>
        <p:spPr>
          <a:xfrm>
            <a:off x="457200" y="1203198"/>
            <a:ext cx="8229600" cy="4902812"/>
          </a:xfrm>
        </p:spPr>
        <p:txBody>
          <a:bodyPr>
            <a:normAutofit fontScale="85000" lnSpcReduction="10000"/>
          </a:bodyPr>
          <a:lstStyle/>
          <a:p>
            <a:pPr>
              <a:lnSpc>
                <a:spcPct val="200000"/>
              </a:lnSpc>
            </a:pPr>
            <a:r>
              <a:rPr lang="en-US" sz="2400" dirty="0"/>
              <a:t>Test the hypothesis of the “funnel” of events</a:t>
            </a:r>
          </a:p>
          <a:p>
            <a:pPr>
              <a:lnSpc>
                <a:spcPct val="200000"/>
              </a:lnSpc>
            </a:pPr>
            <a:r>
              <a:rPr lang="en-US" sz="2400" dirty="0"/>
              <a:t>Sub-objectives: data cleaning and diversity</a:t>
            </a:r>
          </a:p>
          <a:p>
            <a:pPr lvl="1">
              <a:lnSpc>
                <a:spcPct val="200000"/>
              </a:lnSpc>
            </a:pPr>
            <a:r>
              <a:rPr lang="en-US" sz="2000" dirty="0"/>
              <a:t>Spent first month cleaning 3 years worth of coaching, SS, FF, HTSAS, Bootcamps, Sprints, Launchpads</a:t>
            </a:r>
          </a:p>
          <a:p>
            <a:pPr lvl="1">
              <a:lnSpc>
                <a:spcPct val="200000"/>
              </a:lnSpc>
            </a:pPr>
            <a:r>
              <a:rPr lang="en-US" sz="2000" dirty="0"/>
              <a:t>Clustered this data into network visuals</a:t>
            </a:r>
          </a:p>
          <a:p>
            <a:pPr>
              <a:lnSpc>
                <a:spcPct val="200000"/>
              </a:lnSpc>
            </a:pPr>
            <a:r>
              <a:rPr lang="en-US" sz="2400" dirty="0"/>
              <a:t>Present a package of findings/insights for improved marketing, programs dev., </a:t>
            </a:r>
            <a:r>
              <a:rPr lang="en-US" sz="2400" dirty="0" err="1"/>
              <a:t>etc</a:t>
            </a:r>
            <a:endParaRPr lang="en-US" sz="2400" dirty="0"/>
          </a:p>
          <a:p>
            <a:pPr>
              <a:lnSpc>
                <a:spcPct val="200000"/>
              </a:lnSpc>
            </a:pPr>
            <a:r>
              <a:rPr lang="en-US" sz="2400" dirty="0"/>
              <a:t>Cleaned data located in Google folder</a:t>
            </a:r>
          </a:p>
        </p:txBody>
      </p:sp>
      <p:sp>
        <p:nvSpPr>
          <p:cNvPr id="4" name="Slide Number Placeholder 3">
            <a:extLst>
              <a:ext uri="{FF2B5EF4-FFF2-40B4-BE49-F238E27FC236}">
                <a16:creationId xmlns:a16="http://schemas.microsoft.com/office/drawing/2014/main" id="{5341FE1B-C3BE-8A42-8CC0-A79A703A1BC4}"/>
              </a:ext>
            </a:extLst>
          </p:cNvPr>
          <p:cNvSpPr>
            <a:spLocks noGrp="1"/>
          </p:cNvSpPr>
          <p:nvPr>
            <p:ph type="sldNum" sz="quarter" idx="4"/>
          </p:nvPr>
        </p:nvSpPr>
        <p:spPr/>
        <p:txBody>
          <a:bodyPr/>
          <a:lstStyle/>
          <a:p>
            <a:fld id="{42765631-169E-4944-BFFC-C229B4B1B06E}" type="slidenum">
              <a:rPr lang="en-US" smtClean="0"/>
              <a:pPr/>
              <a:t>2</a:t>
            </a:fld>
            <a:endParaRPr lang="en-US" dirty="0"/>
          </a:p>
        </p:txBody>
      </p:sp>
      <p:sp>
        <p:nvSpPr>
          <p:cNvPr id="5" name="Rectangle 4">
            <a:extLst>
              <a:ext uri="{FF2B5EF4-FFF2-40B4-BE49-F238E27FC236}">
                <a16:creationId xmlns:a16="http://schemas.microsoft.com/office/drawing/2014/main" id="{3CB34F4F-87D5-BF47-BAFF-7250921720B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486201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3045-FB77-0B42-AB48-E9BBE193076A}"/>
              </a:ext>
            </a:extLst>
          </p:cNvPr>
          <p:cNvSpPr>
            <a:spLocks noGrp="1"/>
          </p:cNvSpPr>
          <p:nvPr>
            <p:ph type="title"/>
          </p:nvPr>
        </p:nvSpPr>
        <p:spPr>
          <a:xfrm>
            <a:off x="457200" y="300785"/>
            <a:ext cx="8244048" cy="902412"/>
          </a:xfrm>
        </p:spPr>
        <p:txBody>
          <a:bodyPr>
            <a:normAutofit fontScale="90000"/>
          </a:bodyPr>
          <a:lstStyle/>
          <a:p>
            <a:r>
              <a:rPr lang="en-US" dirty="0"/>
              <a:t>Additional Areas of Exploration</a:t>
            </a:r>
          </a:p>
        </p:txBody>
      </p:sp>
      <p:sp>
        <p:nvSpPr>
          <p:cNvPr id="3" name="Content Placeholder 2">
            <a:extLst>
              <a:ext uri="{FF2B5EF4-FFF2-40B4-BE49-F238E27FC236}">
                <a16:creationId xmlns:a16="http://schemas.microsoft.com/office/drawing/2014/main" id="{41EC0A76-14E2-A747-91E2-B6AF55A9151B}"/>
              </a:ext>
            </a:extLst>
          </p:cNvPr>
          <p:cNvSpPr>
            <a:spLocks noGrp="1"/>
          </p:cNvSpPr>
          <p:nvPr>
            <p:ph idx="1"/>
          </p:nvPr>
        </p:nvSpPr>
        <p:spPr/>
        <p:txBody>
          <a:bodyPr>
            <a:normAutofit/>
          </a:bodyPr>
          <a:lstStyle/>
          <a:p>
            <a:pPr>
              <a:lnSpc>
                <a:spcPct val="200000"/>
              </a:lnSpc>
            </a:pPr>
            <a:r>
              <a:rPr lang="en-US" sz="2000" dirty="0"/>
              <a:t>Diversity – different method of analysis, can be difficult to classify</a:t>
            </a:r>
          </a:p>
          <a:p>
            <a:pPr lvl="1">
              <a:lnSpc>
                <a:spcPct val="200000"/>
              </a:lnSpc>
            </a:pPr>
            <a:r>
              <a:rPr lang="en-US" sz="1600" dirty="0"/>
              <a:t>Multiple pronouns / pronoun ambivalence (using multiple sets)</a:t>
            </a:r>
          </a:p>
          <a:p>
            <a:pPr lvl="1">
              <a:lnSpc>
                <a:spcPct val="200000"/>
              </a:lnSpc>
            </a:pPr>
            <a:r>
              <a:rPr lang="en-US" sz="1600" dirty="0"/>
              <a:t>Compound ethnicities (bi-racial, multi-racial, international origin, </a:t>
            </a:r>
            <a:r>
              <a:rPr lang="en-US" sz="1600" dirty="0" err="1"/>
              <a:t>etc</a:t>
            </a:r>
            <a:r>
              <a:rPr lang="en-US" sz="1600" dirty="0"/>
              <a:t>)</a:t>
            </a:r>
            <a:endParaRPr lang="en-US" sz="1200" dirty="0"/>
          </a:p>
          <a:p>
            <a:pPr lvl="1">
              <a:lnSpc>
                <a:spcPct val="200000"/>
              </a:lnSpc>
            </a:pPr>
            <a:r>
              <a:rPr lang="en-US" sz="1600" dirty="0"/>
              <a:t>Div. data isn’t available for all programs/years (no consistent picture) – could work on a rough picture of gender</a:t>
            </a:r>
          </a:p>
          <a:p>
            <a:pPr>
              <a:lnSpc>
                <a:spcPct val="200000"/>
              </a:lnSpc>
            </a:pPr>
            <a:r>
              <a:rPr lang="en-US" sz="2000" dirty="0"/>
              <a:t>Surveys – behavior analysis</a:t>
            </a:r>
          </a:p>
          <a:p>
            <a:pPr>
              <a:lnSpc>
                <a:spcPct val="200000"/>
              </a:lnSpc>
            </a:pPr>
            <a:r>
              <a:rPr lang="en-US" sz="2000" dirty="0"/>
              <a:t>Suggestions?</a:t>
            </a:r>
          </a:p>
        </p:txBody>
      </p:sp>
      <p:sp>
        <p:nvSpPr>
          <p:cNvPr id="4" name="Slide Number Placeholder 3">
            <a:extLst>
              <a:ext uri="{FF2B5EF4-FFF2-40B4-BE49-F238E27FC236}">
                <a16:creationId xmlns:a16="http://schemas.microsoft.com/office/drawing/2014/main" id="{5341FE1B-C3BE-8A42-8CC0-A79A703A1BC4}"/>
              </a:ext>
            </a:extLst>
          </p:cNvPr>
          <p:cNvSpPr>
            <a:spLocks noGrp="1"/>
          </p:cNvSpPr>
          <p:nvPr>
            <p:ph type="sldNum" sz="quarter" idx="4"/>
          </p:nvPr>
        </p:nvSpPr>
        <p:spPr/>
        <p:txBody>
          <a:bodyPr/>
          <a:lstStyle/>
          <a:p>
            <a:fld id="{42765631-169E-4944-BFFC-C229B4B1B06E}" type="slidenum">
              <a:rPr lang="en-US" smtClean="0"/>
              <a:pPr/>
              <a:t>20</a:t>
            </a:fld>
            <a:endParaRPr lang="en-US" dirty="0"/>
          </a:p>
        </p:txBody>
      </p:sp>
      <p:sp>
        <p:nvSpPr>
          <p:cNvPr id="5" name="Rectangle 4">
            <a:extLst>
              <a:ext uri="{FF2B5EF4-FFF2-40B4-BE49-F238E27FC236}">
                <a16:creationId xmlns:a16="http://schemas.microsoft.com/office/drawing/2014/main" id="{3CB34F4F-87D5-BF47-BAFF-7250921720B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111663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B34F4F-87D5-BF47-BAFF-7250921720B6}"/>
              </a:ext>
            </a:extLst>
          </p:cNvPr>
          <p:cNvSpPr/>
          <p:nvPr/>
        </p:nvSpPr>
        <p:spPr>
          <a:xfrm>
            <a:off x="6096000" y="5958196"/>
            <a:ext cx="3048000" cy="90241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FD1D3045-FB77-0B42-AB48-E9BBE193076A}"/>
              </a:ext>
            </a:extLst>
          </p:cNvPr>
          <p:cNvSpPr>
            <a:spLocks noGrp="1"/>
          </p:cNvSpPr>
          <p:nvPr>
            <p:ph type="title"/>
          </p:nvPr>
        </p:nvSpPr>
        <p:spPr>
          <a:xfrm>
            <a:off x="457200" y="300785"/>
            <a:ext cx="8244048" cy="902412"/>
          </a:xfrm>
        </p:spPr>
        <p:txBody>
          <a:bodyPr>
            <a:normAutofit/>
          </a:bodyPr>
          <a:lstStyle/>
          <a:p>
            <a:r>
              <a:rPr lang="en-US" dirty="0"/>
              <a:t>Data Cleanup Recs</a:t>
            </a:r>
          </a:p>
        </p:txBody>
      </p:sp>
      <p:sp>
        <p:nvSpPr>
          <p:cNvPr id="3" name="Content Placeholder 2">
            <a:extLst>
              <a:ext uri="{FF2B5EF4-FFF2-40B4-BE49-F238E27FC236}">
                <a16:creationId xmlns:a16="http://schemas.microsoft.com/office/drawing/2014/main" id="{41EC0A76-14E2-A747-91E2-B6AF55A9151B}"/>
              </a:ext>
            </a:extLst>
          </p:cNvPr>
          <p:cNvSpPr>
            <a:spLocks noGrp="1"/>
          </p:cNvSpPr>
          <p:nvPr>
            <p:ph idx="1"/>
          </p:nvPr>
        </p:nvSpPr>
        <p:spPr>
          <a:xfrm>
            <a:off x="457200" y="1203197"/>
            <a:ext cx="8229600" cy="5354018"/>
          </a:xfrm>
        </p:spPr>
        <p:txBody>
          <a:bodyPr>
            <a:normAutofit fontScale="92500"/>
          </a:bodyPr>
          <a:lstStyle/>
          <a:p>
            <a:pPr>
              <a:lnSpc>
                <a:spcPct val="200000"/>
              </a:lnSpc>
            </a:pPr>
            <a:r>
              <a:rPr lang="en-US" sz="2000" dirty="0"/>
              <a:t>Dropdown menus are your best friend! Include an “other” category and an extra field for more detailed info.</a:t>
            </a:r>
          </a:p>
          <a:p>
            <a:pPr>
              <a:lnSpc>
                <a:spcPct val="200000"/>
              </a:lnSpc>
            </a:pPr>
            <a:r>
              <a:rPr lang="en-US" sz="2000" i="1" dirty="0"/>
              <a:t>No</a:t>
            </a:r>
            <a:r>
              <a:rPr lang="en-US" sz="2000" dirty="0"/>
              <a:t> commas and quotation marks (overloaded for computer)</a:t>
            </a:r>
          </a:p>
          <a:p>
            <a:pPr>
              <a:lnSpc>
                <a:spcPct val="200000"/>
              </a:lnSpc>
            </a:pPr>
            <a:r>
              <a:rPr lang="en-US" sz="2000" dirty="0"/>
              <a:t>Take this data in a consistent format:</a:t>
            </a:r>
          </a:p>
          <a:p>
            <a:pPr lvl="1">
              <a:lnSpc>
                <a:spcPct val="200000"/>
              </a:lnSpc>
            </a:pPr>
            <a:r>
              <a:rPr lang="en-US" sz="1600" dirty="0"/>
              <a:t>Pronouns (include as many options as realistic) </a:t>
            </a:r>
          </a:p>
          <a:p>
            <a:pPr lvl="2">
              <a:lnSpc>
                <a:spcPct val="200000"/>
              </a:lnSpc>
            </a:pPr>
            <a:r>
              <a:rPr lang="en-US" sz="1200" dirty="0"/>
              <a:t>Stick with ONE format (she/her vs. she/her/hers)</a:t>
            </a:r>
          </a:p>
          <a:p>
            <a:pPr lvl="1">
              <a:lnSpc>
                <a:spcPct val="200000"/>
              </a:lnSpc>
            </a:pPr>
            <a:r>
              <a:rPr lang="en-US" sz="1600" dirty="0"/>
              <a:t>Ethnicity (checkboxes with “other”)</a:t>
            </a:r>
          </a:p>
          <a:p>
            <a:pPr lvl="1">
              <a:lnSpc>
                <a:spcPct val="200000"/>
              </a:lnSpc>
            </a:pPr>
            <a:r>
              <a:rPr lang="en-US" sz="1600" dirty="0"/>
              <a:t>Academics (single choice)</a:t>
            </a:r>
          </a:p>
          <a:p>
            <a:pPr>
              <a:lnSpc>
                <a:spcPct val="200000"/>
              </a:lnSpc>
            </a:pPr>
            <a:r>
              <a:rPr lang="en-US" sz="2000" dirty="0"/>
              <a:t>Steal from a ”pick list” - use the same language on applications</a:t>
            </a:r>
          </a:p>
        </p:txBody>
      </p:sp>
      <p:sp>
        <p:nvSpPr>
          <p:cNvPr id="4" name="Slide Number Placeholder 3">
            <a:extLst>
              <a:ext uri="{FF2B5EF4-FFF2-40B4-BE49-F238E27FC236}">
                <a16:creationId xmlns:a16="http://schemas.microsoft.com/office/drawing/2014/main" id="{5341FE1B-C3BE-8A42-8CC0-A79A703A1BC4}"/>
              </a:ext>
            </a:extLst>
          </p:cNvPr>
          <p:cNvSpPr>
            <a:spLocks noGrp="1"/>
          </p:cNvSpPr>
          <p:nvPr>
            <p:ph type="sldNum" sz="quarter" idx="4"/>
          </p:nvPr>
        </p:nvSpPr>
        <p:spPr/>
        <p:txBody>
          <a:bodyPr/>
          <a:lstStyle/>
          <a:p>
            <a:fld id="{42765631-169E-4944-BFFC-C229B4B1B06E}" type="slidenum">
              <a:rPr lang="en-US" smtClean="0"/>
              <a:pPr/>
              <a:t>21</a:t>
            </a:fld>
            <a:endParaRPr lang="en-US" dirty="0"/>
          </a:p>
        </p:txBody>
      </p:sp>
    </p:spTree>
    <p:extLst>
      <p:ext uri="{BB962C8B-B14F-4D97-AF65-F5344CB8AC3E}">
        <p14:creationId xmlns:p14="http://schemas.microsoft.com/office/powerpoint/2010/main" val="6902728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A0201-D2C7-2C41-8BA7-4025A812C5D9}"/>
              </a:ext>
            </a:extLst>
          </p:cNvPr>
          <p:cNvSpPr>
            <a:spLocks noGrp="1"/>
          </p:cNvSpPr>
          <p:nvPr>
            <p:ph type="ctrTitle"/>
          </p:nvPr>
        </p:nvSpPr>
        <p:spPr/>
        <p:txBody>
          <a:bodyPr anchor="b"/>
          <a:lstStyle/>
          <a:p>
            <a:r>
              <a:rPr lang="en-US" sz="7200" dirty="0"/>
              <a:t>Appendix</a:t>
            </a:r>
          </a:p>
        </p:txBody>
      </p:sp>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22</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534806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6B5D1-FDB1-294A-944C-2D3AE57E9D59}"/>
              </a:ext>
            </a:extLst>
          </p:cNvPr>
          <p:cNvSpPr>
            <a:spLocks noGrp="1"/>
          </p:cNvSpPr>
          <p:nvPr>
            <p:ph type="title"/>
          </p:nvPr>
        </p:nvSpPr>
        <p:spPr/>
        <p:txBody>
          <a:bodyPr/>
          <a:lstStyle/>
          <a:p>
            <a:r>
              <a:rPr lang="en-US" dirty="0"/>
              <a:t>Program Abbreviations</a:t>
            </a:r>
          </a:p>
        </p:txBody>
      </p:sp>
      <p:sp>
        <p:nvSpPr>
          <p:cNvPr id="3" name="Content Placeholder 2">
            <a:extLst>
              <a:ext uri="{FF2B5EF4-FFF2-40B4-BE49-F238E27FC236}">
                <a16:creationId xmlns:a16="http://schemas.microsoft.com/office/drawing/2014/main" id="{FC6B9C24-FEEF-604C-B09E-213837BE3044}"/>
              </a:ext>
            </a:extLst>
          </p:cNvPr>
          <p:cNvSpPr>
            <a:spLocks noGrp="1"/>
          </p:cNvSpPr>
          <p:nvPr>
            <p:ph idx="1"/>
          </p:nvPr>
        </p:nvSpPr>
        <p:spPr>
          <a:xfrm>
            <a:off x="457200" y="1131014"/>
            <a:ext cx="8229600" cy="4974996"/>
          </a:xfrm>
        </p:spPr>
        <p:txBody>
          <a:bodyPr>
            <a:normAutofit fontScale="92500" lnSpcReduction="20000"/>
          </a:bodyPr>
          <a:lstStyle/>
          <a:p>
            <a:pPr>
              <a:lnSpc>
                <a:spcPct val="200000"/>
              </a:lnSpc>
            </a:pPr>
            <a:r>
              <a:rPr lang="en-US" dirty="0"/>
              <a:t>FF = Female Founders</a:t>
            </a:r>
          </a:p>
          <a:p>
            <a:pPr>
              <a:lnSpc>
                <a:spcPct val="200000"/>
              </a:lnSpc>
            </a:pPr>
            <a:r>
              <a:rPr lang="en-US" dirty="0"/>
              <a:t>SS = Startup School</a:t>
            </a:r>
          </a:p>
          <a:p>
            <a:pPr>
              <a:lnSpc>
                <a:spcPct val="200000"/>
              </a:lnSpc>
            </a:pPr>
            <a:r>
              <a:rPr lang="en-US" dirty="0"/>
              <a:t>HTSAS = How to Start a Startup</a:t>
            </a:r>
          </a:p>
          <a:p>
            <a:pPr>
              <a:lnSpc>
                <a:spcPct val="200000"/>
              </a:lnSpc>
            </a:pPr>
            <a:r>
              <a:rPr lang="en-US" dirty="0"/>
              <a:t>BC = Bootcamp Applications</a:t>
            </a:r>
          </a:p>
          <a:p>
            <a:pPr>
              <a:lnSpc>
                <a:spcPct val="200000"/>
              </a:lnSpc>
            </a:pPr>
            <a:r>
              <a:rPr lang="en-US" dirty="0"/>
              <a:t>S Apps = Summer Applicants</a:t>
            </a:r>
          </a:p>
          <a:p>
            <a:pPr>
              <a:lnSpc>
                <a:spcPct val="200000"/>
              </a:lnSpc>
            </a:pPr>
            <a:r>
              <a:rPr lang="en-US" dirty="0"/>
              <a:t>SLP = Summer Launchpad</a:t>
            </a:r>
          </a:p>
          <a:p>
            <a:endParaRPr lang="en-US" dirty="0"/>
          </a:p>
        </p:txBody>
      </p:sp>
      <p:sp>
        <p:nvSpPr>
          <p:cNvPr id="4" name="Slide Number Placeholder 3">
            <a:extLst>
              <a:ext uri="{FF2B5EF4-FFF2-40B4-BE49-F238E27FC236}">
                <a16:creationId xmlns:a16="http://schemas.microsoft.com/office/drawing/2014/main" id="{059B9093-B6D3-E84C-8ADB-758F4F13CF8E}"/>
              </a:ext>
            </a:extLst>
          </p:cNvPr>
          <p:cNvSpPr>
            <a:spLocks noGrp="1"/>
          </p:cNvSpPr>
          <p:nvPr>
            <p:ph type="sldNum" sz="quarter" idx="4"/>
          </p:nvPr>
        </p:nvSpPr>
        <p:spPr/>
        <p:txBody>
          <a:bodyPr/>
          <a:lstStyle/>
          <a:p>
            <a:fld id="{42765631-169E-4944-BFFC-C229B4B1B06E}" type="slidenum">
              <a:rPr lang="en-US" smtClean="0"/>
              <a:pPr/>
              <a:t>23</a:t>
            </a:fld>
            <a:endParaRPr lang="en-US" dirty="0"/>
          </a:p>
        </p:txBody>
      </p:sp>
      <p:sp>
        <p:nvSpPr>
          <p:cNvPr id="5" name="Rectangle 4">
            <a:extLst>
              <a:ext uri="{FF2B5EF4-FFF2-40B4-BE49-F238E27FC236}">
                <a16:creationId xmlns:a16="http://schemas.microsoft.com/office/drawing/2014/main" id="{54222FB3-192A-6341-AD22-D0CC99B8812B}"/>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180687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3045-FB77-0B42-AB48-E9BBE193076A}"/>
              </a:ext>
            </a:extLst>
          </p:cNvPr>
          <p:cNvSpPr>
            <a:spLocks noGrp="1"/>
          </p:cNvSpPr>
          <p:nvPr>
            <p:ph type="title"/>
          </p:nvPr>
        </p:nvSpPr>
        <p:spPr>
          <a:xfrm>
            <a:off x="457200" y="300785"/>
            <a:ext cx="8244048" cy="902412"/>
          </a:xfrm>
        </p:spPr>
        <p:txBody>
          <a:bodyPr/>
          <a:lstStyle/>
          <a:p>
            <a:r>
              <a:rPr lang="en-US" dirty="0"/>
              <a:t>Adjacency</a:t>
            </a:r>
          </a:p>
        </p:txBody>
      </p:sp>
      <p:sp>
        <p:nvSpPr>
          <p:cNvPr id="4" name="Slide Number Placeholder 3">
            <a:extLst>
              <a:ext uri="{FF2B5EF4-FFF2-40B4-BE49-F238E27FC236}">
                <a16:creationId xmlns:a16="http://schemas.microsoft.com/office/drawing/2014/main" id="{5341FE1B-C3BE-8A42-8CC0-A79A703A1BC4}"/>
              </a:ext>
            </a:extLst>
          </p:cNvPr>
          <p:cNvSpPr>
            <a:spLocks noGrp="1"/>
          </p:cNvSpPr>
          <p:nvPr>
            <p:ph type="sldNum" sz="quarter" idx="4"/>
          </p:nvPr>
        </p:nvSpPr>
        <p:spPr/>
        <p:txBody>
          <a:bodyPr/>
          <a:lstStyle/>
          <a:p>
            <a:fld id="{42765631-169E-4944-BFFC-C229B4B1B06E}" type="slidenum">
              <a:rPr lang="en-US" smtClean="0"/>
              <a:pPr/>
              <a:t>24</a:t>
            </a:fld>
            <a:endParaRPr lang="en-US" dirty="0"/>
          </a:p>
        </p:txBody>
      </p:sp>
      <p:sp>
        <p:nvSpPr>
          <p:cNvPr id="5" name="Rectangle 4">
            <a:extLst>
              <a:ext uri="{FF2B5EF4-FFF2-40B4-BE49-F238E27FC236}">
                <a16:creationId xmlns:a16="http://schemas.microsoft.com/office/drawing/2014/main" id="{3CB34F4F-87D5-BF47-BAFF-7250921720B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9" name="Content Placeholder 8" descr="Text&#10;&#10;Description automatically generated">
            <a:extLst>
              <a:ext uri="{FF2B5EF4-FFF2-40B4-BE49-F238E27FC236}">
                <a16:creationId xmlns:a16="http://schemas.microsoft.com/office/drawing/2014/main" id="{82513FFC-2EE8-D54B-AD71-0215DE6BB650}"/>
              </a:ext>
            </a:extLst>
          </p:cNvPr>
          <p:cNvPicPr>
            <a:picLocks noGrp="1" noChangeAspect="1"/>
          </p:cNvPicPr>
          <p:nvPr>
            <p:ph idx="1"/>
          </p:nvPr>
        </p:nvPicPr>
        <p:blipFill>
          <a:blip r:embed="rId3"/>
          <a:stretch>
            <a:fillRect/>
          </a:stretch>
        </p:blipFill>
        <p:spPr>
          <a:xfrm>
            <a:off x="2142211" y="1299747"/>
            <a:ext cx="4859575" cy="4787900"/>
          </a:xfrm>
        </p:spPr>
      </p:pic>
      <p:cxnSp>
        <p:nvCxnSpPr>
          <p:cNvPr id="10" name="Straight Arrow Connector 9">
            <a:extLst>
              <a:ext uri="{FF2B5EF4-FFF2-40B4-BE49-F238E27FC236}">
                <a16:creationId xmlns:a16="http://schemas.microsoft.com/office/drawing/2014/main" id="{760561FE-8C4F-564D-AAC2-3710E8D17F87}"/>
              </a:ext>
            </a:extLst>
          </p:cNvPr>
          <p:cNvCxnSpPr>
            <a:cxnSpLocks/>
          </p:cNvCxnSpPr>
          <p:nvPr/>
        </p:nvCxnSpPr>
        <p:spPr>
          <a:xfrm>
            <a:off x="1600200" y="1524000"/>
            <a:ext cx="381000" cy="0"/>
          </a:xfrm>
          <a:prstGeom prst="straightConnector1">
            <a:avLst/>
          </a:prstGeom>
          <a:ln>
            <a:solidFill>
              <a:srgbClr val="1BBECC"/>
            </a:solidFill>
            <a:tailEnd type="triangle"/>
          </a:ln>
          <a:effectLst/>
        </p:spPr>
        <p:style>
          <a:lnRef idx="3">
            <a:schemeClr val="accent6"/>
          </a:lnRef>
          <a:fillRef idx="0">
            <a:schemeClr val="accent6"/>
          </a:fillRef>
          <a:effectRef idx="2">
            <a:schemeClr val="accent6"/>
          </a:effectRef>
          <a:fontRef idx="minor">
            <a:schemeClr val="tx1"/>
          </a:fontRef>
        </p:style>
      </p:cxnSp>
      <p:sp>
        <p:nvSpPr>
          <p:cNvPr id="12" name="Content Placeholder 3">
            <a:extLst>
              <a:ext uri="{FF2B5EF4-FFF2-40B4-BE49-F238E27FC236}">
                <a16:creationId xmlns:a16="http://schemas.microsoft.com/office/drawing/2014/main" id="{0F1E68D1-DBF0-5746-9C94-092C51956E02}"/>
              </a:ext>
            </a:extLst>
          </p:cNvPr>
          <p:cNvSpPr txBox="1">
            <a:spLocks/>
          </p:cNvSpPr>
          <p:nvPr/>
        </p:nvSpPr>
        <p:spPr>
          <a:xfrm>
            <a:off x="457200" y="1144906"/>
            <a:ext cx="1292811" cy="75818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Header</a:t>
            </a:r>
          </a:p>
        </p:txBody>
      </p:sp>
      <p:sp>
        <p:nvSpPr>
          <p:cNvPr id="13" name="Right Brace 12">
            <a:extLst>
              <a:ext uri="{FF2B5EF4-FFF2-40B4-BE49-F238E27FC236}">
                <a16:creationId xmlns:a16="http://schemas.microsoft.com/office/drawing/2014/main" id="{C349D2BD-2CCC-074A-9048-2BB4FD768C2D}"/>
              </a:ext>
            </a:extLst>
          </p:cNvPr>
          <p:cNvSpPr/>
          <p:nvPr/>
        </p:nvSpPr>
        <p:spPr>
          <a:xfrm>
            <a:off x="6593122" y="1744247"/>
            <a:ext cx="457200" cy="4343400"/>
          </a:xfrm>
          <a:prstGeom prst="rightBrace">
            <a:avLst/>
          </a:prstGeom>
          <a:ln>
            <a:solidFill>
              <a:srgbClr val="1BBECC"/>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Content Placeholder 3">
            <a:extLst>
              <a:ext uri="{FF2B5EF4-FFF2-40B4-BE49-F238E27FC236}">
                <a16:creationId xmlns:a16="http://schemas.microsoft.com/office/drawing/2014/main" id="{D7447AEA-BBC4-0B4E-A9B9-9ECC03DFD11F}"/>
              </a:ext>
            </a:extLst>
          </p:cNvPr>
          <p:cNvSpPr txBox="1">
            <a:spLocks/>
          </p:cNvSpPr>
          <p:nvPr/>
        </p:nvSpPr>
        <p:spPr>
          <a:xfrm>
            <a:off x="7199986" y="3536853"/>
            <a:ext cx="1639214" cy="758188"/>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Relationships</a:t>
            </a:r>
          </a:p>
        </p:txBody>
      </p:sp>
    </p:spTree>
    <p:extLst>
      <p:ext uri="{BB962C8B-B14F-4D97-AF65-F5344CB8AC3E}">
        <p14:creationId xmlns:p14="http://schemas.microsoft.com/office/powerpoint/2010/main" val="2865041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CA15052-0548-0C41-9032-8637122678AD}"/>
              </a:ext>
            </a:extLst>
          </p:cNvPr>
          <p:cNvSpPr/>
          <p:nvPr/>
        </p:nvSpPr>
        <p:spPr>
          <a:xfrm>
            <a:off x="3910571" y="2922589"/>
            <a:ext cx="1322857" cy="32188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riangle 5">
            <a:extLst>
              <a:ext uri="{FF2B5EF4-FFF2-40B4-BE49-F238E27FC236}">
                <a16:creationId xmlns:a16="http://schemas.microsoft.com/office/drawing/2014/main" id="{24DDDD69-B614-934F-BD3B-4CB148071288}"/>
              </a:ext>
            </a:extLst>
          </p:cNvPr>
          <p:cNvSpPr/>
          <p:nvPr/>
        </p:nvSpPr>
        <p:spPr>
          <a:xfrm rot="10800000">
            <a:off x="1680980" y="1483312"/>
            <a:ext cx="5782037" cy="3767561"/>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F0F146-921A-1348-AD6A-931078FDC9DB}"/>
              </a:ext>
            </a:extLst>
          </p:cNvPr>
          <p:cNvSpPr>
            <a:spLocks noGrp="1"/>
          </p:cNvSpPr>
          <p:nvPr>
            <p:ph type="title"/>
          </p:nvPr>
        </p:nvSpPr>
        <p:spPr/>
        <p:txBody>
          <a:bodyPr/>
          <a:lstStyle/>
          <a:p>
            <a:r>
              <a:rPr lang="en-US" dirty="0"/>
              <a:t>Funnel</a:t>
            </a:r>
          </a:p>
        </p:txBody>
      </p:sp>
      <p:sp>
        <p:nvSpPr>
          <p:cNvPr id="5" name="Slide Number Placeholder 4">
            <a:extLst>
              <a:ext uri="{FF2B5EF4-FFF2-40B4-BE49-F238E27FC236}">
                <a16:creationId xmlns:a16="http://schemas.microsoft.com/office/drawing/2014/main" id="{D8AF586C-3C51-BE4F-8068-E9A82B4A2F41}"/>
              </a:ext>
            </a:extLst>
          </p:cNvPr>
          <p:cNvSpPr>
            <a:spLocks noGrp="1"/>
          </p:cNvSpPr>
          <p:nvPr>
            <p:ph type="sldNum" sz="quarter" idx="4"/>
          </p:nvPr>
        </p:nvSpPr>
        <p:spPr/>
        <p:txBody>
          <a:bodyPr/>
          <a:lstStyle/>
          <a:p>
            <a:fld id="{42765631-169E-4944-BFFC-C229B4B1B06E}" type="slidenum">
              <a:rPr lang="en-US" smtClean="0"/>
              <a:pPr/>
              <a:t>3</a:t>
            </a:fld>
            <a:endParaRPr lang="en-US" dirty="0"/>
          </a:p>
        </p:txBody>
      </p:sp>
      <p:sp>
        <p:nvSpPr>
          <p:cNvPr id="13" name="Rectangle 12">
            <a:extLst>
              <a:ext uri="{FF2B5EF4-FFF2-40B4-BE49-F238E27FC236}">
                <a16:creationId xmlns:a16="http://schemas.microsoft.com/office/drawing/2014/main" id="{96E28D99-1EFA-2542-B287-410B58B76520}"/>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6D067A78-0472-E14A-BFB8-C85923302136}"/>
              </a:ext>
            </a:extLst>
          </p:cNvPr>
          <p:cNvSpPr>
            <a:spLocks noGrp="1"/>
          </p:cNvSpPr>
          <p:nvPr>
            <p:ph sz="half" idx="2"/>
          </p:nvPr>
        </p:nvSpPr>
        <p:spPr>
          <a:xfrm>
            <a:off x="2464354" y="1378527"/>
            <a:ext cx="4199097" cy="4497544"/>
          </a:xfrm>
        </p:spPr>
        <p:txBody>
          <a:bodyPr>
            <a:normAutofit/>
          </a:bodyPr>
          <a:lstStyle/>
          <a:p>
            <a:pPr marL="0" indent="0" algn="ctr">
              <a:lnSpc>
                <a:spcPct val="250000"/>
              </a:lnSpc>
              <a:buNone/>
            </a:pPr>
            <a:r>
              <a:rPr lang="en-US" dirty="0"/>
              <a:t>HTSAS, SS, FF </a:t>
            </a:r>
            <a:r>
              <a:rPr lang="en-US" sz="1600" dirty="0"/>
              <a:t>(coaching)</a:t>
            </a:r>
          </a:p>
          <a:p>
            <a:pPr marL="0" indent="0" algn="ctr">
              <a:lnSpc>
                <a:spcPct val="250000"/>
              </a:lnSpc>
              <a:buNone/>
            </a:pPr>
            <a:r>
              <a:rPr lang="en-US" dirty="0"/>
              <a:t>Bootcamp</a:t>
            </a:r>
          </a:p>
          <a:p>
            <a:pPr marL="0" indent="0" algn="ctr">
              <a:lnSpc>
                <a:spcPct val="250000"/>
              </a:lnSpc>
              <a:buNone/>
            </a:pPr>
            <a:r>
              <a:rPr lang="en-US" dirty="0"/>
              <a:t>Sprints </a:t>
            </a:r>
            <a:r>
              <a:rPr lang="en-US" sz="1600" dirty="0"/>
              <a:t>(Summer and J-Term)</a:t>
            </a:r>
          </a:p>
          <a:p>
            <a:pPr marL="0" indent="0" algn="ctr">
              <a:lnSpc>
                <a:spcPct val="250000"/>
              </a:lnSpc>
              <a:buNone/>
            </a:pPr>
            <a:r>
              <a:rPr lang="en-US" dirty="0"/>
              <a:t>Launchpad</a:t>
            </a:r>
          </a:p>
        </p:txBody>
      </p:sp>
      <p:cxnSp>
        <p:nvCxnSpPr>
          <p:cNvPr id="12" name="Straight Arrow Connector 11">
            <a:extLst>
              <a:ext uri="{FF2B5EF4-FFF2-40B4-BE49-F238E27FC236}">
                <a16:creationId xmlns:a16="http://schemas.microsoft.com/office/drawing/2014/main" id="{FF6FAB0F-F9F5-904A-9B4D-65784D4E4851}"/>
              </a:ext>
            </a:extLst>
          </p:cNvPr>
          <p:cNvCxnSpPr>
            <a:cxnSpLocks/>
          </p:cNvCxnSpPr>
          <p:nvPr/>
        </p:nvCxnSpPr>
        <p:spPr>
          <a:xfrm flipH="1">
            <a:off x="4566602" y="2438400"/>
            <a:ext cx="2699" cy="457200"/>
          </a:xfrm>
          <a:prstGeom prst="straightConnector1">
            <a:avLst/>
          </a:prstGeom>
          <a:ln>
            <a:solidFill>
              <a:srgbClr val="1BBECC"/>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8" name="Straight Arrow Connector 17">
            <a:extLst>
              <a:ext uri="{FF2B5EF4-FFF2-40B4-BE49-F238E27FC236}">
                <a16:creationId xmlns:a16="http://schemas.microsoft.com/office/drawing/2014/main" id="{94054070-CBD2-2046-A3CF-C7AAC9F5E8E9}"/>
              </a:ext>
            </a:extLst>
          </p:cNvPr>
          <p:cNvCxnSpPr>
            <a:cxnSpLocks/>
          </p:cNvCxnSpPr>
          <p:nvPr/>
        </p:nvCxnSpPr>
        <p:spPr>
          <a:xfrm flipH="1">
            <a:off x="4563903" y="3521072"/>
            <a:ext cx="2699" cy="457200"/>
          </a:xfrm>
          <a:prstGeom prst="straightConnector1">
            <a:avLst/>
          </a:prstGeom>
          <a:ln>
            <a:solidFill>
              <a:srgbClr val="1BBECC"/>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BA4CD30F-28F9-894D-BA9D-F889C8597EDB}"/>
              </a:ext>
            </a:extLst>
          </p:cNvPr>
          <p:cNvCxnSpPr>
            <a:cxnSpLocks/>
          </p:cNvCxnSpPr>
          <p:nvPr/>
        </p:nvCxnSpPr>
        <p:spPr>
          <a:xfrm flipH="1">
            <a:off x="4563903" y="4816472"/>
            <a:ext cx="2699" cy="457200"/>
          </a:xfrm>
          <a:prstGeom prst="straightConnector1">
            <a:avLst/>
          </a:prstGeom>
          <a:ln>
            <a:solidFill>
              <a:srgbClr val="1BBECC"/>
            </a:solidFill>
            <a:tailEnd type="triangle"/>
          </a:ln>
          <a:effectLst/>
        </p:spPr>
        <p:style>
          <a:lnRef idx="3">
            <a:schemeClr val="accent6"/>
          </a:lnRef>
          <a:fillRef idx="0">
            <a:schemeClr val="accent6"/>
          </a:fillRef>
          <a:effectRef idx="2">
            <a:schemeClr val="accent6"/>
          </a:effectRef>
          <a:fontRef idx="minor">
            <a:schemeClr val="tx1"/>
          </a:fontRef>
        </p:style>
      </p:cxnSp>
      <p:sp>
        <p:nvSpPr>
          <p:cNvPr id="9" name="Content Placeholder 3">
            <a:extLst>
              <a:ext uri="{FF2B5EF4-FFF2-40B4-BE49-F238E27FC236}">
                <a16:creationId xmlns:a16="http://schemas.microsoft.com/office/drawing/2014/main" id="{36BEB4B0-3613-5A4B-AF9A-7E5C5084672A}"/>
              </a:ext>
            </a:extLst>
          </p:cNvPr>
          <p:cNvSpPr txBox="1">
            <a:spLocks/>
          </p:cNvSpPr>
          <p:nvPr/>
        </p:nvSpPr>
        <p:spPr>
          <a:xfrm>
            <a:off x="63005" y="1620832"/>
            <a:ext cx="3048000" cy="45275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lnSpc>
                <a:spcPct val="250000"/>
              </a:lnSpc>
              <a:buFont typeface="Wingdings" charset="2"/>
              <a:buNone/>
            </a:pPr>
            <a:r>
              <a:rPr lang="en-US" sz="1800" u="sng" dirty="0"/>
              <a:t>Top</a:t>
            </a:r>
            <a:r>
              <a:rPr lang="en-US" sz="2000" u="sng" dirty="0"/>
              <a:t>:</a:t>
            </a:r>
          </a:p>
          <a:p>
            <a:pPr marL="0" indent="0" algn="ctr">
              <a:lnSpc>
                <a:spcPct val="250000"/>
              </a:lnSpc>
              <a:buFont typeface="Wingdings" charset="2"/>
              <a:buNone/>
            </a:pPr>
            <a:endParaRPr lang="en-US" sz="1050" dirty="0"/>
          </a:p>
          <a:p>
            <a:pPr marL="0" indent="0" algn="ctr">
              <a:lnSpc>
                <a:spcPct val="250000"/>
              </a:lnSpc>
              <a:buFont typeface="Wingdings" charset="2"/>
              <a:buNone/>
            </a:pPr>
            <a:endParaRPr lang="en-US" sz="800" dirty="0"/>
          </a:p>
          <a:p>
            <a:pPr marL="0" indent="0" algn="ctr">
              <a:lnSpc>
                <a:spcPct val="250000"/>
              </a:lnSpc>
              <a:buFont typeface="Wingdings" charset="2"/>
              <a:buNone/>
            </a:pPr>
            <a:endParaRPr lang="en-US" sz="800" dirty="0"/>
          </a:p>
          <a:p>
            <a:pPr marL="0" indent="0" algn="ctr">
              <a:lnSpc>
                <a:spcPct val="250000"/>
              </a:lnSpc>
              <a:buFont typeface="Wingdings" charset="2"/>
              <a:buNone/>
            </a:pPr>
            <a:endParaRPr lang="en-US" sz="800" dirty="0"/>
          </a:p>
          <a:p>
            <a:pPr marL="0" indent="0" algn="ctr">
              <a:lnSpc>
                <a:spcPct val="250000"/>
              </a:lnSpc>
              <a:buFont typeface="Wingdings" charset="2"/>
              <a:buNone/>
            </a:pPr>
            <a:endParaRPr lang="en-US" dirty="0"/>
          </a:p>
          <a:p>
            <a:pPr marL="0" indent="0" algn="ctr">
              <a:lnSpc>
                <a:spcPct val="250000"/>
              </a:lnSpc>
              <a:buFont typeface="Wingdings" charset="2"/>
              <a:buNone/>
            </a:pPr>
            <a:r>
              <a:rPr lang="en-US" sz="1800" u="sng" dirty="0"/>
              <a:t>Bottom</a:t>
            </a:r>
            <a:r>
              <a:rPr lang="en-US" sz="2000" u="sng" dirty="0"/>
              <a:t>:</a:t>
            </a:r>
          </a:p>
          <a:p>
            <a:pPr marL="0" indent="0">
              <a:lnSpc>
                <a:spcPct val="200000"/>
              </a:lnSpc>
              <a:buFont typeface="Wingdings" charset="2"/>
              <a:buNone/>
            </a:pPr>
            <a:endParaRPr lang="en-US" dirty="0"/>
          </a:p>
        </p:txBody>
      </p:sp>
      <p:sp>
        <p:nvSpPr>
          <p:cNvPr id="3" name="Right Brace 2">
            <a:extLst>
              <a:ext uri="{FF2B5EF4-FFF2-40B4-BE49-F238E27FC236}">
                <a16:creationId xmlns:a16="http://schemas.microsoft.com/office/drawing/2014/main" id="{F2C698D0-A8B8-9044-921C-F09C5C5EDC84}"/>
              </a:ext>
            </a:extLst>
          </p:cNvPr>
          <p:cNvSpPr/>
          <p:nvPr/>
        </p:nvSpPr>
        <p:spPr>
          <a:xfrm>
            <a:off x="6418357" y="3033919"/>
            <a:ext cx="457200" cy="2980471"/>
          </a:xfrm>
          <a:prstGeom prst="rightBrace">
            <a:avLst/>
          </a:prstGeom>
          <a:ln>
            <a:solidFill>
              <a:srgbClr val="1BBECC"/>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Content Placeholder 3">
            <a:extLst>
              <a:ext uri="{FF2B5EF4-FFF2-40B4-BE49-F238E27FC236}">
                <a16:creationId xmlns:a16="http://schemas.microsoft.com/office/drawing/2014/main" id="{B30469E3-FCF7-BC4B-ADBE-D335B2D1C671}"/>
              </a:ext>
            </a:extLst>
          </p:cNvPr>
          <p:cNvSpPr txBox="1">
            <a:spLocks/>
          </p:cNvSpPr>
          <p:nvPr/>
        </p:nvSpPr>
        <p:spPr>
          <a:xfrm>
            <a:off x="7031284" y="4148289"/>
            <a:ext cx="1636953" cy="75172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Sub-funnel</a:t>
            </a:r>
          </a:p>
        </p:txBody>
      </p:sp>
    </p:spTree>
    <p:extLst>
      <p:ext uri="{BB962C8B-B14F-4D97-AF65-F5344CB8AC3E}">
        <p14:creationId xmlns:p14="http://schemas.microsoft.com/office/powerpoint/2010/main" val="517317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E8E5D-6B24-CD42-B389-80DFAC49F4CD}"/>
              </a:ext>
            </a:extLst>
          </p:cNvPr>
          <p:cNvSpPr>
            <a:spLocks noGrp="1"/>
          </p:cNvSpPr>
          <p:nvPr>
            <p:ph type="title"/>
          </p:nvPr>
        </p:nvSpPr>
        <p:spPr/>
        <p:txBody>
          <a:bodyPr/>
          <a:lstStyle/>
          <a:p>
            <a:r>
              <a:rPr lang="en-US" dirty="0"/>
              <a:t>Assumptions/Notes</a:t>
            </a:r>
          </a:p>
        </p:txBody>
      </p:sp>
      <p:sp>
        <p:nvSpPr>
          <p:cNvPr id="3" name="Content Placeholder 2">
            <a:extLst>
              <a:ext uri="{FF2B5EF4-FFF2-40B4-BE49-F238E27FC236}">
                <a16:creationId xmlns:a16="http://schemas.microsoft.com/office/drawing/2014/main" id="{B8F532C1-AA2C-FB40-A024-1A00BD95771C}"/>
              </a:ext>
            </a:extLst>
          </p:cNvPr>
          <p:cNvSpPr>
            <a:spLocks noGrp="1"/>
          </p:cNvSpPr>
          <p:nvPr>
            <p:ph idx="1"/>
          </p:nvPr>
        </p:nvSpPr>
        <p:spPr/>
        <p:txBody>
          <a:bodyPr>
            <a:normAutofit fontScale="92500" lnSpcReduction="20000"/>
          </a:bodyPr>
          <a:lstStyle/>
          <a:p>
            <a:pPr>
              <a:lnSpc>
                <a:spcPct val="150000"/>
              </a:lnSpc>
            </a:pPr>
            <a:r>
              <a:rPr lang="en-US" dirty="0"/>
              <a:t>Data cleaning:</a:t>
            </a:r>
          </a:p>
          <a:p>
            <a:pPr lvl="1">
              <a:lnSpc>
                <a:spcPct val="150000"/>
              </a:lnSpc>
            </a:pPr>
            <a:r>
              <a:rPr lang="en-US" dirty="0"/>
              <a:t>I stopped counting founders after the 4</a:t>
            </a:r>
            <a:r>
              <a:rPr lang="en-US" baseline="30000" dirty="0"/>
              <a:t>th</a:t>
            </a:r>
            <a:r>
              <a:rPr lang="en-US" dirty="0"/>
              <a:t> person for programs.</a:t>
            </a:r>
          </a:p>
          <a:p>
            <a:pPr lvl="1">
              <a:lnSpc>
                <a:spcPct val="150000"/>
              </a:lnSpc>
            </a:pPr>
            <a:r>
              <a:rPr lang="en-US" dirty="0"/>
              <a:t>Affinity data (all people and organizations) is from July 14</a:t>
            </a:r>
            <a:r>
              <a:rPr lang="en-US" baseline="30000" dirty="0"/>
              <a:t>th</a:t>
            </a:r>
            <a:r>
              <a:rPr lang="en-US" dirty="0"/>
              <a:t>, 2021</a:t>
            </a:r>
          </a:p>
          <a:p>
            <a:pPr lvl="1">
              <a:lnSpc>
                <a:spcPct val="150000"/>
              </a:lnSpc>
            </a:pPr>
            <a:r>
              <a:rPr lang="en-US" dirty="0"/>
              <a:t>Names changes – team registered one name for a program, then use another down the funnel</a:t>
            </a:r>
          </a:p>
          <a:p>
            <a:pPr>
              <a:lnSpc>
                <a:spcPct val="150000"/>
              </a:lnSpc>
            </a:pPr>
            <a:r>
              <a:rPr lang="en-US" dirty="0"/>
              <a:t>Normal computing errors (extra spaces, misspelled names, etc.)</a:t>
            </a:r>
          </a:p>
        </p:txBody>
      </p:sp>
      <p:sp>
        <p:nvSpPr>
          <p:cNvPr id="4" name="Slide Number Placeholder 3">
            <a:extLst>
              <a:ext uri="{FF2B5EF4-FFF2-40B4-BE49-F238E27FC236}">
                <a16:creationId xmlns:a16="http://schemas.microsoft.com/office/drawing/2014/main" id="{D272730C-BCBD-5149-99FC-74BFA17CAFD9}"/>
              </a:ext>
            </a:extLst>
          </p:cNvPr>
          <p:cNvSpPr>
            <a:spLocks noGrp="1"/>
          </p:cNvSpPr>
          <p:nvPr>
            <p:ph type="sldNum" sz="quarter" idx="4"/>
          </p:nvPr>
        </p:nvSpPr>
        <p:spPr/>
        <p:txBody>
          <a:bodyPr/>
          <a:lstStyle/>
          <a:p>
            <a:fld id="{42765631-169E-4944-BFFC-C229B4B1B06E}" type="slidenum">
              <a:rPr lang="en-US" smtClean="0"/>
              <a:pPr/>
              <a:t>4</a:t>
            </a:fld>
            <a:endParaRPr lang="en-US" dirty="0"/>
          </a:p>
        </p:txBody>
      </p:sp>
      <p:sp>
        <p:nvSpPr>
          <p:cNvPr id="5" name="Rectangle 4">
            <a:extLst>
              <a:ext uri="{FF2B5EF4-FFF2-40B4-BE49-F238E27FC236}">
                <a16:creationId xmlns:a16="http://schemas.microsoft.com/office/drawing/2014/main" id="{7BB91C28-79D8-A940-A604-7F2C5098F9F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76494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3045-FB77-0B42-AB48-E9BBE193076A}"/>
              </a:ext>
            </a:extLst>
          </p:cNvPr>
          <p:cNvSpPr>
            <a:spLocks noGrp="1"/>
          </p:cNvSpPr>
          <p:nvPr>
            <p:ph type="title"/>
          </p:nvPr>
        </p:nvSpPr>
        <p:spPr>
          <a:xfrm>
            <a:off x="457200" y="300785"/>
            <a:ext cx="8244048" cy="902412"/>
          </a:xfrm>
        </p:spPr>
        <p:txBody>
          <a:bodyPr/>
          <a:lstStyle/>
          <a:p>
            <a:r>
              <a:rPr lang="en-US" dirty="0"/>
              <a:t>Methodology</a:t>
            </a:r>
          </a:p>
        </p:txBody>
      </p:sp>
      <p:sp>
        <p:nvSpPr>
          <p:cNvPr id="3" name="Content Placeholder 2">
            <a:extLst>
              <a:ext uri="{FF2B5EF4-FFF2-40B4-BE49-F238E27FC236}">
                <a16:creationId xmlns:a16="http://schemas.microsoft.com/office/drawing/2014/main" id="{41EC0A76-14E2-A747-91E2-B6AF55A9151B}"/>
              </a:ext>
            </a:extLst>
          </p:cNvPr>
          <p:cNvSpPr>
            <a:spLocks noGrp="1"/>
          </p:cNvSpPr>
          <p:nvPr>
            <p:ph idx="1"/>
          </p:nvPr>
        </p:nvSpPr>
        <p:spPr/>
        <p:txBody>
          <a:bodyPr>
            <a:normAutofit fontScale="85000" lnSpcReduction="10000"/>
          </a:bodyPr>
          <a:lstStyle/>
          <a:p>
            <a:pPr>
              <a:lnSpc>
                <a:spcPct val="200000"/>
              </a:lnSpc>
            </a:pPr>
            <a:r>
              <a:rPr lang="en-US" sz="2400" dirty="0"/>
              <a:t>People vs. Teams:</a:t>
            </a:r>
          </a:p>
          <a:p>
            <a:pPr lvl="1">
              <a:lnSpc>
                <a:spcPct val="200000"/>
              </a:lnSpc>
            </a:pPr>
            <a:r>
              <a:rPr lang="en-US" sz="2000" dirty="0"/>
              <a:t>People: funnel as a whole</a:t>
            </a:r>
          </a:p>
          <a:p>
            <a:pPr lvl="1">
              <a:lnSpc>
                <a:spcPct val="200000"/>
              </a:lnSpc>
            </a:pPr>
            <a:r>
              <a:rPr lang="en-US" sz="2000" dirty="0"/>
              <a:t>Teams: efficacy of the sub-funnel</a:t>
            </a:r>
            <a:endParaRPr lang="en-US" sz="2400" dirty="0"/>
          </a:p>
          <a:p>
            <a:pPr>
              <a:lnSpc>
                <a:spcPct val="200000"/>
              </a:lnSpc>
            </a:pPr>
            <a:r>
              <a:rPr lang="en-US" sz="2400" dirty="0"/>
              <a:t>For both people and teams:</a:t>
            </a:r>
          </a:p>
          <a:p>
            <a:pPr lvl="1">
              <a:lnSpc>
                <a:spcPct val="200000"/>
              </a:lnSpc>
            </a:pPr>
            <a:r>
              <a:rPr lang="en-US" sz="2000" dirty="0"/>
              <a:t>2018-2019, 2019-2020, 2020-2021</a:t>
            </a:r>
          </a:p>
          <a:p>
            <a:pPr lvl="1">
              <a:lnSpc>
                <a:spcPct val="200000"/>
              </a:lnSpc>
            </a:pPr>
            <a:r>
              <a:rPr lang="en-US" sz="2000" dirty="0"/>
              <a:t>All the above</a:t>
            </a:r>
          </a:p>
          <a:p>
            <a:pPr lvl="1">
              <a:lnSpc>
                <a:spcPct val="200000"/>
              </a:lnSpc>
            </a:pPr>
            <a:r>
              <a:rPr lang="en-US" sz="2000" dirty="0"/>
              <a:t>All the above, simplified (without dates)</a:t>
            </a:r>
          </a:p>
          <a:p>
            <a:pPr lvl="1">
              <a:lnSpc>
                <a:spcPct val="200000"/>
              </a:lnSpc>
            </a:pPr>
            <a:r>
              <a:rPr lang="en-US" sz="2000" dirty="0"/>
              <a:t>10 total graphs</a:t>
            </a:r>
          </a:p>
        </p:txBody>
      </p:sp>
      <p:sp>
        <p:nvSpPr>
          <p:cNvPr id="4" name="Slide Number Placeholder 3">
            <a:extLst>
              <a:ext uri="{FF2B5EF4-FFF2-40B4-BE49-F238E27FC236}">
                <a16:creationId xmlns:a16="http://schemas.microsoft.com/office/drawing/2014/main" id="{5341FE1B-C3BE-8A42-8CC0-A79A703A1BC4}"/>
              </a:ext>
            </a:extLst>
          </p:cNvPr>
          <p:cNvSpPr>
            <a:spLocks noGrp="1"/>
          </p:cNvSpPr>
          <p:nvPr>
            <p:ph type="sldNum" sz="quarter" idx="4"/>
          </p:nvPr>
        </p:nvSpPr>
        <p:spPr/>
        <p:txBody>
          <a:bodyPr/>
          <a:lstStyle/>
          <a:p>
            <a:fld id="{42765631-169E-4944-BFFC-C229B4B1B06E}" type="slidenum">
              <a:rPr lang="en-US" smtClean="0"/>
              <a:pPr/>
              <a:t>5</a:t>
            </a:fld>
            <a:endParaRPr lang="en-US" dirty="0"/>
          </a:p>
        </p:txBody>
      </p:sp>
      <p:sp>
        <p:nvSpPr>
          <p:cNvPr id="5" name="Rectangle 4">
            <a:extLst>
              <a:ext uri="{FF2B5EF4-FFF2-40B4-BE49-F238E27FC236}">
                <a16:creationId xmlns:a16="http://schemas.microsoft.com/office/drawing/2014/main" id="{3CB34F4F-87D5-BF47-BAFF-7250921720B6}"/>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19053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0F146-921A-1348-AD6A-931078FDC9DB}"/>
              </a:ext>
            </a:extLst>
          </p:cNvPr>
          <p:cNvSpPr>
            <a:spLocks noGrp="1"/>
          </p:cNvSpPr>
          <p:nvPr>
            <p:ph type="title"/>
          </p:nvPr>
        </p:nvSpPr>
        <p:spPr/>
        <p:txBody>
          <a:bodyPr/>
          <a:lstStyle/>
          <a:p>
            <a:r>
              <a:rPr lang="en-US" dirty="0"/>
              <a:t>How to read the graphs</a:t>
            </a:r>
          </a:p>
        </p:txBody>
      </p:sp>
      <p:sp>
        <p:nvSpPr>
          <p:cNvPr id="5" name="Slide Number Placeholder 4">
            <a:extLst>
              <a:ext uri="{FF2B5EF4-FFF2-40B4-BE49-F238E27FC236}">
                <a16:creationId xmlns:a16="http://schemas.microsoft.com/office/drawing/2014/main" id="{D8AF586C-3C51-BE4F-8068-E9A82B4A2F41}"/>
              </a:ext>
            </a:extLst>
          </p:cNvPr>
          <p:cNvSpPr>
            <a:spLocks noGrp="1"/>
          </p:cNvSpPr>
          <p:nvPr>
            <p:ph type="sldNum" sz="quarter" idx="4"/>
          </p:nvPr>
        </p:nvSpPr>
        <p:spPr/>
        <p:txBody>
          <a:bodyPr/>
          <a:lstStyle/>
          <a:p>
            <a:fld id="{42765631-169E-4944-BFFC-C229B4B1B06E}" type="slidenum">
              <a:rPr lang="en-US" smtClean="0"/>
              <a:pPr/>
              <a:t>6</a:t>
            </a:fld>
            <a:endParaRPr lang="en-US" dirty="0"/>
          </a:p>
        </p:txBody>
      </p:sp>
      <p:sp>
        <p:nvSpPr>
          <p:cNvPr id="13" name="Rectangle 12">
            <a:extLst>
              <a:ext uri="{FF2B5EF4-FFF2-40B4-BE49-F238E27FC236}">
                <a16:creationId xmlns:a16="http://schemas.microsoft.com/office/drawing/2014/main" id="{96E28D99-1EFA-2542-B287-410B58B76520}"/>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 name="Picture 9" descr="A picture containing shape&#10;&#10;Description automatically generated">
            <a:extLst>
              <a:ext uri="{FF2B5EF4-FFF2-40B4-BE49-F238E27FC236}">
                <a16:creationId xmlns:a16="http://schemas.microsoft.com/office/drawing/2014/main" id="{B3FD40C7-B840-AD44-9E70-B03211DFC6C8}"/>
              </a:ext>
            </a:extLst>
          </p:cNvPr>
          <p:cNvPicPr>
            <a:picLocks noChangeAspect="1"/>
          </p:cNvPicPr>
          <p:nvPr/>
        </p:nvPicPr>
        <p:blipFill>
          <a:blip r:embed="rId3"/>
          <a:stretch>
            <a:fillRect/>
          </a:stretch>
        </p:blipFill>
        <p:spPr>
          <a:xfrm>
            <a:off x="2116734" y="1147026"/>
            <a:ext cx="4905134" cy="4886048"/>
          </a:xfrm>
          <a:prstGeom prst="rect">
            <a:avLst/>
          </a:prstGeom>
        </p:spPr>
      </p:pic>
      <p:cxnSp>
        <p:nvCxnSpPr>
          <p:cNvPr id="12" name="Straight Arrow Connector 11">
            <a:extLst>
              <a:ext uri="{FF2B5EF4-FFF2-40B4-BE49-F238E27FC236}">
                <a16:creationId xmlns:a16="http://schemas.microsoft.com/office/drawing/2014/main" id="{FF6FAB0F-F9F5-904A-9B4D-65784D4E4851}"/>
              </a:ext>
            </a:extLst>
          </p:cNvPr>
          <p:cNvCxnSpPr>
            <a:cxnSpLocks/>
          </p:cNvCxnSpPr>
          <p:nvPr/>
        </p:nvCxnSpPr>
        <p:spPr>
          <a:xfrm>
            <a:off x="2116734" y="2747511"/>
            <a:ext cx="474066" cy="536022"/>
          </a:xfrm>
          <a:prstGeom prst="straightConnector1">
            <a:avLst/>
          </a:prstGeom>
          <a:ln>
            <a:solidFill>
              <a:srgbClr val="1BBECC"/>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8" name="Straight Arrow Connector 17">
            <a:extLst>
              <a:ext uri="{FF2B5EF4-FFF2-40B4-BE49-F238E27FC236}">
                <a16:creationId xmlns:a16="http://schemas.microsoft.com/office/drawing/2014/main" id="{94054070-CBD2-2046-A3CF-C7AAC9F5E8E9}"/>
              </a:ext>
            </a:extLst>
          </p:cNvPr>
          <p:cNvCxnSpPr>
            <a:cxnSpLocks/>
          </p:cNvCxnSpPr>
          <p:nvPr/>
        </p:nvCxnSpPr>
        <p:spPr>
          <a:xfrm flipH="1" flipV="1">
            <a:off x="6061006" y="2939112"/>
            <a:ext cx="1396431" cy="979776"/>
          </a:xfrm>
          <a:prstGeom prst="straightConnector1">
            <a:avLst/>
          </a:prstGeom>
          <a:ln>
            <a:solidFill>
              <a:srgbClr val="1BBECC"/>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BA4CD30F-28F9-894D-BA9D-F889C8597EDB}"/>
              </a:ext>
            </a:extLst>
          </p:cNvPr>
          <p:cNvCxnSpPr>
            <a:cxnSpLocks/>
          </p:cNvCxnSpPr>
          <p:nvPr/>
        </p:nvCxnSpPr>
        <p:spPr>
          <a:xfrm flipV="1">
            <a:off x="2521527" y="4231906"/>
            <a:ext cx="922833" cy="1447799"/>
          </a:xfrm>
          <a:prstGeom prst="straightConnector1">
            <a:avLst/>
          </a:prstGeom>
          <a:ln>
            <a:solidFill>
              <a:srgbClr val="1BBECC"/>
            </a:solidFill>
            <a:tailEnd type="triangle"/>
          </a:ln>
          <a:effectLst/>
        </p:spPr>
        <p:style>
          <a:lnRef idx="3">
            <a:schemeClr val="accent6"/>
          </a:lnRef>
          <a:fillRef idx="0">
            <a:schemeClr val="accent6"/>
          </a:fillRef>
          <a:effectRef idx="2">
            <a:schemeClr val="accent6"/>
          </a:effectRef>
          <a:fontRef idx="minor">
            <a:schemeClr val="tx1"/>
          </a:fontRef>
        </p:style>
      </p:cxnSp>
      <p:sp>
        <p:nvSpPr>
          <p:cNvPr id="11" name="Content Placeholder 3">
            <a:extLst>
              <a:ext uri="{FF2B5EF4-FFF2-40B4-BE49-F238E27FC236}">
                <a16:creationId xmlns:a16="http://schemas.microsoft.com/office/drawing/2014/main" id="{B30469E3-FCF7-BC4B-ADBE-D335B2D1C671}"/>
              </a:ext>
            </a:extLst>
          </p:cNvPr>
          <p:cNvSpPr txBox="1">
            <a:spLocks/>
          </p:cNvSpPr>
          <p:nvPr/>
        </p:nvSpPr>
        <p:spPr>
          <a:xfrm>
            <a:off x="925241" y="2061211"/>
            <a:ext cx="182070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Person/Team</a:t>
            </a:r>
          </a:p>
        </p:txBody>
      </p:sp>
      <p:sp>
        <p:nvSpPr>
          <p:cNvPr id="22" name="Content Placeholder 3">
            <a:extLst>
              <a:ext uri="{FF2B5EF4-FFF2-40B4-BE49-F238E27FC236}">
                <a16:creationId xmlns:a16="http://schemas.microsoft.com/office/drawing/2014/main" id="{BBDBEF11-5A83-794A-898D-86E1BE608D8E}"/>
              </a:ext>
            </a:extLst>
          </p:cNvPr>
          <p:cNvSpPr txBox="1">
            <a:spLocks/>
          </p:cNvSpPr>
          <p:nvPr/>
        </p:nvSpPr>
        <p:spPr>
          <a:xfrm>
            <a:off x="2644108" y="5277699"/>
            <a:ext cx="1086680" cy="639097"/>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Event</a:t>
            </a:r>
          </a:p>
        </p:txBody>
      </p:sp>
      <p:sp>
        <p:nvSpPr>
          <p:cNvPr id="26" name="Content Placeholder 3">
            <a:extLst>
              <a:ext uri="{FF2B5EF4-FFF2-40B4-BE49-F238E27FC236}">
                <a16:creationId xmlns:a16="http://schemas.microsoft.com/office/drawing/2014/main" id="{0275224E-ABE7-2244-814F-09100F271D91}"/>
              </a:ext>
            </a:extLst>
          </p:cNvPr>
          <p:cNvSpPr txBox="1">
            <a:spLocks/>
          </p:cNvSpPr>
          <p:nvPr/>
        </p:nvSpPr>
        <p:spPr>
          <a:xfrm>
            <a:off x="6553200" y="3912357"/>
            <a:ext cx="2362199" cy="111684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Sub-funnel Event</a:t>
            </a:r>
          </a:p>
        </p:txBody>
      </p:sp>
      <p:sp>
        <p:nvSpPr>
          <p:cNvPr id="14" name="Content Placeholder 3">
            <a:extLst>
              <a:ext uri="{FF2B5EF4-FFF2-40B4-BE49-F238E27FC236}">
                <a16:creationId xmlns:a16="http://schemas.microsoft.com/office/drawing/2014/main" id="{DC2B1C06-4DA5-9C4A-9115-21640EBA7074}"/>
              </a:ext>
            </a:extLst>
          </p:cNvPr>
          <p:cNvSpPr txBox="1">
            <a:spLocks/>
          </p:cNvSpPr>
          <p:nvPr/>
        </p:nvSpPr>
        <p:spPr>
          <a:xfrm>
            <a:off x="1713445" y="5681449"/>
            <a:ext cx="2948005" cy="639097"/>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 who attended </a:t>
            </a:r>
            <a:r>
              <a:rPr lang="en-US" sz="1200" b="1" u="sng" dirty="0"/>
              <a:t>ONLY</a:t>
            </a:r>
            <a:r>
              <a:rPr lang="en-US" sz="1200" dirty="0"/>
              <a:t> this event)</a:t>
            </a:r>
          </a:p>
        </p:txBody>
      </p:sp>
    </p:spTree>
    <p:extLst>
      <p:ext uri="{BB962C8B-B14F-4D97-AF65-F5344CB8AC3E}">
        <p14:creationId xmlns:p14="http://schemas.microsoft.com/office/powerpoint/2010/main" val="2461694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A0201-D2C7-2C41-8BA7-4025A812C5D9}"/>
              </a:ext>
            </a:extLst>
          </p:cNvPr>
          <p:cNvSpPr>
            <a:spLocks noGrp="1"/>
          </p:cNvSpPr>
          <p:nvPr>
            <p:ph type="ctrTitle"/>
          </p:nvPr>
        </p:nvSpPr>
        <p:spPr/>
        <p:txBody>
          <a:bodyPr anchor="b"/>
          <a:lstStyle/>
          <a:p>
            <a:r>
              <a:rPr lang="en-US" sz="7200" dirty="0"/>
              <a:t>Graphs</a:t>
            </a:r>
          </a:p>
        </p:txBody>
      </p:sp>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7</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096000" y="5876071"/>
            <a:ext cx="3048000" cy="984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30230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BEA2B6AC-04D6-F540-ADF8-65719A360352}"/>
              </a:ext>
            </a:extLst>
          </p:cNvPr>
          <p:cNvSpPr/>
          <p:nvPr/>
        </p:nvSpPr>
        <p:spPr>
          <a:xfrm rot="5400000">
            <a:off x="3930211" y="-3689614"/>
            <a:ext cx="1352993" cy="88635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D9C68151-4A5B-9244-8BB0-C0E175368F61}"/>
              </a:ext>
            </a:extLst>
          </p:cNvPr>
          <p:cNvSpPr/>
          <p:nvPr/>
        </p:nvSpPr>
        <p:spPr>
          <a:xfrm rot="5400000">
            <a:off x="3748368" y="1715156"/>
            <a:ext cx="1352993" cy="88635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descr="A picture containing accessory, vector graphics&#10;&#10;Description automatically generated">
            <a:extLst>
              <a:ext uri="{FF2B5EF4-FFF2-40B4-BE49-F238E27FC236}">
                <a16:creationId xmlns:a16="http://schemas.microsoft.com/office/drawing/2014/main" id="{499AD3D5-0857-1641-8C58-4BCE36F7E8EE}"/>
              </a:ext>
            </a:extLst>
          </p:cNvPr>
          <p:cNvPicPr>
            <a:picLocks noChangeAspect="1"/>
          </p:cNvPicPr>
          <p:nvPr/>
        </p:nvPicPr>
        <p:blipFill>
          <a:blip r:embed="rId3"/>
          <a:stretch>
            <a:fillRect/>
          </a:stretch>
        </p:blipFill>
        <p:spPr>
          <a:xfrm>
            <a:off x="2374489" y="1371600"/>
            <a:ext cx="4661887" cy="4364652"/>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8</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2743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Teams 2019</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1392546" y="1616656"/>
            <a:ext cx="1066799" cy="80616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170000"/>
              </a:lnSpc>
              <a:buFont typeface="Wingdings" charset="2"/>
              <a:buNone/>
            </a:pPr>
            <a:r>
              <a:rPr lang="en-US" sz="1800" dirty="0"/>
              <a:t>S Apps</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a:off x="2540000" y="2162175"/>
            <a:ext cx="1040188" cy="806161"/>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H="1">
            <a:off x="5498522" y="1716401"/>
            <a:ext cx="1066800" cy="100965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6444096" y="1094806"/>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a:t>
            </a:r>
          </a:p>
        </p:txBody>
      </p: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6031922" y="4299180"/>
            <a:ext cx="2132647"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170000"/>
              </a:lnSpc>
              <a:buFont typeface="Wingdings" charset="2"/>
              <a:buNone/>
            </a:pPr>
            <a:r>
              <a:rPr lang="en-US" sz="1800" dirty="0"/>
              <a:t>Summer Sprint</a:t>
            </a:r>
          </a:p>
        </p:txBody>
      </p:sp>
      <p:cxnSp>
        <p:nvCxnSpPr>
          <p:cNvPr id="12" name="Straight Arrow Connector 11">
            <a:extLst>
              <a:ext uri="{FF2B5EF4-FFF2-40B4-BE49-F238E27FC236}">
                <a16:creationId xmlns:a16="http://schemas.microsoft.com/office/drawing/2014/main" id="{A4B403CA-A12E-CF45-8520-08D590046E61}"/>
              </a:ext>
            </a:extLst>
          </p:cNvPr>
          <p:cNvCxnSpPr>
            <a:cxnSpLocks/>
          </p:cNvCxnSpPr>
          <p:nvPr/>
        </p:nvCxnSpPr>
        <p:spPr>
          <a:xfrm flipH="1" flipV="1">
            <a:off x="4223214" y="4248582"/>
            <a:ext cx="1752600" cy="34667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E3CD942C-3F39-174D-AC00-A6CC2E27060E}"/>
              </a:ext>
            </a:extLst>
          </p:cNvPr>
          <p:cNvCxnSpPr>
            <a:cxnSpLocks/>
          </p:cNvCxnSpPr>
          <p:nvPr/>
        </p:nvCxnSpPr>
        <p:spPr>
          <a:xfrm flipV="1">
            <a:off x="2595995" y="4567546"/>
            <a:ext cx="984193" cy="47201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2" name="Content Placeholder 3">
            <a:extLst>
              <a:ext uri="{FF2B5EF4-FFF2-40B4-BE49-F238E27FC236}">
                <a16:creationId xmlns:a16="http://schemas.microsoft.com/office/drawing/2014/main" id="{F16720DA-0F5A-F845-9E27-8ED5962120E7}"/>
              </a:ext>
            </a:extLst>
          </p:cNvPr>
          <p:cNvSpPr txBox="1">
            <a:spLocks/>
          </p:cNvSpPr>
          <p:nvPr/>
        </p:nvSpPr>
        <p:spPr>
          <a:xfrm>
            <a:off x="1957118" y="4759318"/>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a:t>
            </a:r>
          </a:p>
        </p:txBody>
      </p:sp>
      <p:cxnSp>
        <p:nvCxnSpPr>
          <p:cNvPr id="26" name="Straight Arrow Connector 25">
            <a:extLst>
              <a:ext uri="{FF2B5EF4-FFF2-40B4-BE49-F238E27FC236}">
                <a16:creationId xmlns:a16="http://schemas.microsoft.com/office/drawing/2014/main" id="{9AAE6CB0-CDDB-BC4F-A65F-C5CF35F2F500}"/>
              </a:ext>
            </a:extLst>
          </p:cNvPr>
          <p:cNvCxnSpPr>
            <a:cxnSpLocks/>
          </p:cNvCxnSpPr>
          <p:nvPr/>
        </p:nvCxnSpPr>
        <p:spPr>
          <a:xfrm flipH="1" flipV="1">
            <a:off x="4551654" y="4744959"/>
            <a:ext cx="1095721" cy="68602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8" name="Content Placeholder 3">
            <a:extLst>
              <a:ext uri="{FF2B5EF4-FFF2-40B4-BE49-F238E27FC236}">
                <a16:creationId xmlns:a16="http://schemas.microsoft.com/office/drawing/2014/main" id="{74AB6D3E-71E3-5349-A9FB-77236C756BBB}"/>
              </a:ext>
            </a:extLst>
          </p:cNvPr>
          <p:cNvSpPr txBox="1">
            <a:spLocks/>
          </p:cNvSpPr>
          <p:nvPr/>
        </p:nvSpPr>
        <p:spPr>
          <a:xfrm>
            <a:off x="5145148" y="5328361"/>
            <a:ext cx="1004455"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sp>
        <p:nvSpPr>
          <p:cNvPr id="16" name="Content Placeholder 3">
            <a:extLst>
              <a:ext uri="{FF2B5EF4-FFF2-40B4-BE49-F238E27FC236}">
                <a16:creationId xmlns:a16="http://schemas.microsoft.com/office/drawing/2014/main" id="{B7347A2C-DB0B-0A41-BA9C-40C0950B53C6}"/>
              </a:ext>
            </a:extLst>
          </p:cNvPr>
          <p:cNvSpPr txBox="1">
            <a:spLocks/>
          </p:cNvSpPr>
          <p:nvPr/>
        </p:nvSpPr>
        <p:spPr>
          <a:xfrm>
            <a:off x="1506696" y="1910587"/>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(52.7%)</a:t>
            </a:r>
          </a:p>
        </p:txBody>
      </p:sp>
      <p:sp>
        <p:nvSpPr>
          <p:cNvPr id="17" name="Content Placeholder 3">
            <a:extLst>
              <a:ext uri="{FF2B5EF4-FFF2-40B4-BE49-F238E27FC236}">
                <a16:creationId xmlns:a16="http://schemas.microsoft.com/office/drawing/2014/main" id="{B4ED137D-370E-C84A-AC5E-D018E85EE264}"/>
              </a:ext>
            </a:extLst>
          </p:cNvPr>
          <p:cNvSpPr txBox="1">
            <a:spLocks/>
          </p:cNvSpPr>
          <p:nvPr/>
        </p:nvSpPr>
        <p:spPr>
          <a:xfrm>
            <a:off x="6591312" y="1458145"/>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(78%)</a:t>
            </a:r>
          </a:p>
        </p:txBody>
      </p:sp>
      <p:sp>
        <p:nvSpPr>
          <p:cNvPr id="21" name="Content Placeholder 3">
            <a:extLst>
              <a:ext uri="{FF2B5EF4-FFF2-40B4-BE49-F238E27FC236}">
                <a16:creationId xmlns:a16="http://schemas.microsoft.com/office/drawing/2014/main" id="{C701235F-E630-8E42-AAFD-444CF6C5842F}"/>
              </a:ext>
            </a:extLst>
          </p:cNvPr>
          <p:cNvSpPr txBox="1">
            <a:spLocks/>
          </p:cNvSpPr>
          <p:nvPr/>
        </p:nvSpPr>
        <p:spPr>
          <a:xfrm>
            <a:off x="5291301" y="5630631"/>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(45%)</a:t>
            </a:r>
          </a:p>
        </p:txBody>
      </p:sp>
    </p:spTree>
    <p:extLst>
      <p:ext uri="{BB962C8B-B14F-4D97-AF65-F5344CB8AC3E}">
        <p14:creationId xmlns:p14="http://schemas.microsoft.com/office/powerpoint/2010/main" val="1502388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D1B70308-359A-E34D-8F43-E1047FF5CFE8}"/>
              </a:ext>
            </a:extLst>
          </p:cNvPr>
          <p:cNvSpPr/>
          <p:nvPr/>
        </p:nvSpPr>
        <p:spPr>
          <a:xfrm rot="5400000">
            <a:off x="3940120" y="-3727699"/>
            <a:ext cx="1352993" cy="88635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4E730918-BD3F-6E4D-80A9-8C9B8372A4CC}"/>
              </a:ext>
            </a:extLst>
          </p:cNvPr>
          <p:cNvSpPr/>
          <p:nvPr/>
        </p:nvSpPr>
        <p:spPr>
          <a:xfrm rot="5400000">
            <a:off x="3748368" y="1715156"/>
            <a:ext cx="1352993" cy="88635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descr="A picture containing shape&#10;&#10;Description automatically generated">
            <a:extLst>
              <a:ext uri="{FF2B5EF4-FFF2-40B4-BE49-F238E27FC236}">
                <a16:creationId xmlns:a16="http://schemas.microsoft.com/office/drawing/2014/main" id="{715B684A-6F59-6F4C-BE3E-C94B1E11674D}"/>
              </a:ext>
            </a:extLst>
          </p:cNvPr>
          <p:cNvPicPr>
            <a:picLocks noChangeAspect="1"/>
          </p:cNvPicPr>
          <p:nvPr/>
        </p:nvPicPr>
        <p:blipFill>
          <a:blip r:embed="rId3"/>
          <a:stretch>
            <a:fillRect/>
          </a:stretch>
        </p:blipFill>
        <p:spPr>
          <a:xfrm>
            <a:off x="2196859" y="1295400"/>
            <a:ext cx="4839517" cy="4347362"/>
          </a:xfrm>
          <a:prstGeom prst="rect">
            <a:avLst/>
          </a:prstGeom>
        </p:spPr>
      </p:pic>
      <p:sp>
        <p:nvSpPr>
          <p:cNvPr id="4" name="Slide Number Placeholder 3">
            <a:extLst>
              <a:ext uri="{FF2B5EF4-FFF2-40B4-BE49-F238E27FC236}">
                <a16:creationId xmlns:a16="http://schemas.microsoft.com/office/drawing/2014/main" id="{F299CB5B-DE3B-5F47-9BBA-50D2811D634F}"/>
              </a:ext>
            </a:extLst>
          </p:cNvPr>
          <p:cNvSpPr>
            <a:spLocks noGrp="1"/>
          </p:cNvSpPr>
          <p:nvPr>
            <p:ph type="sldNum" sz="quarter" idx="4"/>
          </p:nvPr>
        </p:nvSpPr>
        <p:spPr/>
        <p:txBody>
          <a:bodyPr/>
          <a:lstStyle/>
          <a:p>
            <a:fld id="{42765631-169E-4944-BFFC-C229B4B1B06E}" type="slidenum">
              <a:rPr lang="en-US" smtClean="0"/>
              <a:pPr/>
              <a:t>9</a:t>
            </a:fld>
            <a:endParaRPr lang="en-US" dirty="0"/>
          </a:p>
        </p:txBody>
      </p:sp>
      <p:sp>
        <p:nvSpPr>
          <p:cNvPr id="6" name="Rectangle 5">
            <a:extLst>
              <a:ext uri="{FF2B5EF4-FFF2-40B4-BE49-F238E27FC236}">
                <a16:creationId xmlns:a16="http://schemas.microsoft.com/office/drawing/2014/main" id="{3CCABF11-E25D-164D-A3F7-B2F35333D5DE}"/>
              </a:ext>
            </a:extLst>
          </p:cNvPr>
          <p:cNvSpPr/>
          <p:nvPr/>
        </p:nvSpPr>
        <p:spPr>
          <a:xfrm>
            <a:off x="6477000" y="6163661"/>
            <a:ext cx="2667000" cy="5347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03F38CB-AB1F-CD4F-A906-F518E6B06909}"/>
              </a:ext>
            </a:extLst>
          </p:cNvPr>
          <p:cNvSpPr txBox="1">
            <a:spLocks/>
          </p:cNvSpPr>
          <p:nvPr/>
        </p:nvSpPr>
        <p:spPr>
          <a:xfrm>
            <a:off x="228600" y="27709"/>
            <a:ext cx="2743200" cy="815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dirty="0">
                <a:solidFill>
                  <a:srgbClr val="02ADBA"/>
                </a:solidFill>
              </a:rPr>
              <a:t>Teams 2020</a:t>
            </a:r>
          </a:p>
        </p:txBody>
      </p:sp>
      <p:sp>
        <p:nvSpPr>
          <p:cNvPr id="10" name="Content Placeholder 3">
            <a:extLst>
              <a:ext uri="{FF2B5EF4-FFF2-40B4-BE49-F238E27FC236}">
                <a16:creationId xmlns:a16="http://schemas.microsoft.com/office/drawing/2014/main" id="{E8E12290-7DE6-7444-B7C7-2E6563F8F7D8}"/>
              </a:ext>
            </a:extLst>
          </p:cNvPr>
          <p:cNvSpPr txBox="1">
            <a:spLocks/>
          </p:cNvSpPr>
          <p:nvPr/>
        </p:nvSpPr>
        <p:spPr>
          <a:xfrm>
            <a:off x="1457370" y="1438922"/>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 Apps</a:t>
            </a:r>
          </a:p>
        </p:txBody>
      </p:sp>
      <p:cxnSp>
        <p:nvCxnSpPr>
          <p:cNvPr id="11" name="Straight Arrow Connector 10">
            <a:extLst>
              <a:ext uri="{FF2B5EF4-FFF2-40B4-BE49-F238E27FC236}">
                <a16:creationId xmlns:a16="http://schemas.microsoft.com/office/drawing/2014/main" id="{77BE0969-D50C-2E48-937D-63489F63D3DF}"/>
              </a:ext>
            </a:extLst>
          </p:cNvPr>
          <p:cNvCxnSpPr>
            <a:cxnSpLocks/>
          </p:cNvCxnSpPr>
          <p:nvPr/>
        </p:nvCxnSpPr>
        <p:spPr>
          <a:xfrm>
            <a:off x="2434936" y="1801589"/>
            <a:ext cx="1054043" cy="77152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30" name="Straight Arrow Connector 29">
            <a:extLst>
              <a:ext uri="{FF2B5EF4-FFF2-40B4-BE49-F238E27FC236}">
                <a16:creationId xmlns:a16="http://schemas.microsoft.com/office/drawing/2014/main" id="{E3DA8B48-EDAE-4645-947A-1077D5703588}"/>
              </a:ext>
            </a:extLst>
          </p:cNvPr>
          <p:cNvCxnSpPr>
            <a:cxnSpLocks/>
          </p:cNvCxnSpPr>
          <p:nvPr/>
        </p:nvCxnSpPr>
        <p:spPr>
          <a:xfrm flipH="1">
            <a:off x="5257800" y="1657350"/>
            <a:ext cx="1066800" cy="100965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39" name="Content Placeholder 3">
            <a:extLst>
              <a:ext uri="{FF2B5EF4-FFF2-40B4-BE49-F238E27FC236}">
                <a16:creationId xmlns:a16="http://schemas.microsoft.com/office/drawing/2014/main" id="{34AE2051-D465-B64C-B29D-4EC5E5F3DF44}"/>
              </a:ext>
            </a:extLst>
          </p:cNvPr>
          <p:cNvSpPr txBox="1">
            <a:spLocks/>
          </p:cNvSpPr>
          <p:nvPr/>
        </p:nvSpPr>
        <p:spPr>
          <a:xfrm>
            <a:off x="6269182" y="1091573"/>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BC</a:t>
            </a:r>
          </a:p>
        </p:txBody>
      </p:sp>
      <p:sp>
        <p:nvSpPr>
          <p:cNvPr id="42" name="Content Placeholder 3">
            <a:extLst>
              <a:ext uri="{FF2B5EF4-FFF2-40B4-BE49-F238E27FC236}">
                <a16:creationId xmlns:a16="http://schemas.microsoft.com/office/drawing/2014/main" id="{E01DDA8E-ADC9-E348-9F0E-7A3E64F18667}"/>
              </a:ext>
            </a:extLst>
          </p:cNvPr>
          <p:cNvSpPr txBox="1">
            <a:spLocks/>
          </p:cNvSpPr>
          <p:nvPr/>
        </p:nvSpPr>
        <p:spPr>
          <a:xfrm>
            <a:off x="6828559" y="4210557"/>
            <a:ext cx="1004455" cy="81578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Summer Sprint</a:t>
            </a:r>
          </a:p>
        </p:txBody>
      </p:sp>
      <p:cxnSp>
        <p:nvCxnSpPr>
          <p:cNvPr id="12" name="Straight Arrow Connector 11">
            <a:extLst>
              <a:ext uri="{FF2B5EF4-FFF2-40B4-BE49-F238E27FC236}">
                <a16:creationId xmlns:a16="http://schemas.microsoft.com/office/drawing/2014/main" id="{A4B403CA-A12E-CF45-8520-08D590046E61}"/>
              </a:ext>
            </a:extLst>
          </p:cNvPr>
          <p:cNvCxnSpPr>
            <a:cxnSpLocks/>
          </p:cNvCxnSpPr>
          <p:nvPr/>
        </p:nvCxnSpPr>
        <p:spPr>
          <a:xfrm flipH="1" flipV="1">
            <a:off x="3474605" y="3761265"/>
            <a:ext cx="3296804" cy="782490"/>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E3CD942C-3F39-174D-AC00-A6CC2E27060E}"/>
              </a:ext>
            </a:extLst>
          </p:cNvPr>
          <p:cNvCxnSpPr>
            <a:cxnSpLocks/>
          </p:cNvCxnSpPr>
          <p:nvPr/>
        </p:nvCxnSpPr>
        <p:spPr>
          <a:xfrm flipV="1">
            <a:off x="2041293" y="4131283"/>
            <a:ext cx="984193" cy="472015"/>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2" name="Content Placeholder 3">
            <a:extLst>
              <a:ext uri="{FF2B5EF4-FFF2-40B4-BE49-F238E27FC236}">
                <a16:creationId xmlns:a16="http://schemas.microsoft.com/office/drawing/2014/main" id="{F16720DA-0F5A-F845-9E27-8ED5962120E7}"/>
              </a:ext>
            </a:extLst>
          </p:cNvPr>
          <p:cNvSpPr txBox="1">
            <a:spLocks/>
          </p:cNvSpPr>
          <p:nvPr/>
        </p:nvSpPr>
        <p:spPr>
          <a:xfrm>
            <a:off x="1424466" y="4449694"/>
            <a:ext cx="1004455" cy="815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SLP</a:t>
            </a:r>
          </a:p>
        </p:txBody>
      </p:sp>
      <p:cxnSp>
        <p:nvCxnSpPr>
          <p:cNvPr id="26" name="Straight Arrow Connector 25">
            <a:extLst>
              <a:ext uri="{FF2B5EF4-FFF2-40B4-BE49-F238E27FC236}">
                <a16:creationId xmlns:a16="http://schemas.microsoft.com/office/drawing/2014/main" id="{9AAE6CB0-CDDB-BC4F-A65F-C5CF35F2F500}"/>
              </a:ext>
            </a:extLst>
          </p:cNvPr>
          <p:cNvCxnSpPr>
            <a:cxnSpLocks/>
          </p:cNvCxnSpPr>
          <p:nvPr/>
        </p:nvCxnSpPr>
        <p:spPr>
          <a:xfrm flipH="1" flipV="1">
            <a:off x="4709939" y="4652653"/>
            <a:ext cx="1095721" cy="686023"/>
          </a:xfrm>
          <a:prstGeom prst="straightConnector1">
            <a:avLst/>
          </a:prstGeom>
          <a:ln>
            <a:solidFill>
              <a:schemeClr val="tx1"/>
            </a:solidFill>
            <a:tailEnd type="triangle"/>
          </a:ln>
          <a:effectLst/>
        </p:spPr>
        <p:style>
          <a:lnRef idx="3">
            <a:schemeClr val="accent6"/>
          </a:lnRef>
          <a:fillRef idx="0">
            <a:schemeClr val="accent6"/>
          </a:fillRef>
          <a:effectRef idx="2">
            <a:schemeClr val="accent6"/>
          </a:effectRef>
          <a:fontRef idx="minor">
            <a:schemeClr val="tx1"/>
          </a:fontRef>
        </p:style>
      </p:cxnSp>
      <p:sp>
        <p:nvSpPr>
          <p:cNvPr id="28" name="Content Placeholder 3">
            <a:extLst>
              <a:ext uri="{FF2B5EF4-FFF2-40B4-BE49-F238E27FC236}">
                <a16:creationId xmlns:a16="http://schemas.microsoft.com/office/drawing/2014/main" id="{74AB6D3E-71E3-5349-A9FB-77236C756BBB}"/>
              </a:ext>
            </a:extLst>
          </p:cNvPr>
          <p:cNvSpPr txBox="1">
            <a:spLocks/>
          </p:cNvSpPr>
          <p:nvPr/>
        </p:nvSpPr>
        <p:spPr>
          <a:xfrm>
            <a:off x="5352790" y="5289321"/>
            <a:ext cx="1004455" cy="815781"/>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800" dirty="0"/>
              <a:t>J Sprint</a:t>
            </a:r>
          </a:p>
        </p:txBody>
      </p:sp>
      <p:sp>
        <p:nvSpPr>
          <p:cNvPr id="16" name="Content Placeholder 3">
            <a:extLst>
              <a:ext uri="{FF2B5EF4-FFF2-40B4-BE49-F238E27FC236}">
                <a16:creationId xmlns:a16="http://schemas.microsoft.com/office/drawing/2014/main" id="{1A9FE647-4C89-B843-B4AC-31829F87A66D}"/>
              </a:ext>
            </a:extLst>
          </p:cNvPr>
          <p:cNvSpPr txBox="1">
            <a:spLocks/>
          </p:cNvSpPr>
          <p:nvPr/>
        </p:nvSpPr>
        <p:spPr>
          <a:xfrm>
            <a:off x="5412011" y="5603033"/>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(55.5%)</a:t>
            </a:r>
          </a:p>
        </p:txBody>
      </p:sp>
      <p:sp>
        <p:nvSpPr>
          <p:cNvPr id="20" name="Content Placeholder 3">
            <a:extLst>
              <a:ext uri="{FF2B5EF4-FFF2-40B4-BE49-F238E27FC236}">
                <a16:creationId xmlns:a16="http://schemas.microsoft.com/office/drawing/2014/main" id="{E90267B2-7A6E-3442-8913-6656D80C9848}"/>
              </a:ext>
            </a:extLst>
          </p:cNvPr>
          <p:cNvSpPr txBox="1">
            <a:spLocks/>
          </p:cNvSpPr>
          <p:nvPr/>
        </p:nvSpPr>
        <p:spPr>
          <a:xfrm>
            <a:off x="1558456" y="1891794"/>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(42.5%)</a:t>
            </a:r>
          </a:p>
        </p:txBody>
      </p:sp>
      <p:sp>
        <p:nvSpPr>
          <p:cNvPr id="21" name="Content Placeholder 3">
            <a:extLst>
              <a:ext uri="{FF2B5EF4-FFF2-40B4-BE49-F238E27FC236}">
                <a16:creationId xmlns:a16="http://schemas.microsoft.com/office/drawing/2014/main" id="{4A0A814F-D6CF-AE47-A14F-94045FD92257}"/>
              </a:ext>
            </a:extLst>
          </p:cNvPr>
          <p:cNvSpPr txBox="1">
            <a:spLocks/>
          </p:cNvSpPr>
          <p:nvPr/>
        </p:nvSpPr>
        <p:spPr>
          <a:xfrm>
            <a:off x="6408980" y="1476654"/>
            <a:ext cx="867792" cy="5165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440079"/>
              </a:buClr>
              <a:buSzPct val="66000"/>
              <a:buFont typeface="Wingdings" charset="2"/>
              <a:buChar char="u"/>
              <a:defRPr sz="2800" b="0" i="0" kern="1200">
                <a:solidFill>
                  <a:srgbClr val="999999"/>
                </a:solidFill>
                <a:latin typeface="Gotham Book" pitchFamily="2" charset="0"/>
                <a:ea typeface="+mn-ea"/>
                <a:cs typeface="Gotham Book" pitchFamily="2" charset="0"/>
              </a:defRPr>
            </a:lvl1pPr>
            <a:lvl2pPr marL="742950" indent="-285750" algn="l" defTabSz="457200" rtl="0" eaLnBrk="1" latinLnBrk="0" hangingPunct="1">
              <a:spcBef>
                <a:spcPct val="20000"/>
              </a:spcBef>
              <a:buClr>
                <a:srgbClr val="440079"/>
              </a:buClr>
              <a:buSzPct val="66000"/>
              <a:buFont typeface="Wingdings" charset="2"/>
              <a:buChar char="u"/>
              <a:defRPr sz="2400" b="0" i="0" kern="1200">
                <a:solidFill>
                  <a:srgbClr val="999999"/>
                </a:solidFill>
                <a:latin typeface="Gotham Book" pitchFamily="2" charset="0"/>
                <a:ea typeface="+mn-ea"/>
                <a:cs typeface="Gotham Book" pitchFamily="2" charset="0"/>
              </a:defRPr>
            </a:lvl2pPr>
            <a:lvl3pPr marL="1143000" indent="-228600" algn="l" defTabSz="457200" rtl="0" eaLnBrk="1" latinLnBrk="0" hangingPunct="1">
              <a:spcBef>
                <a:spcPct val="20000"/>
              </a:spcBef>
              <a:buClr>
                <a:srgbClr val="440079"/>
              </a:buClr>
              <a:buSzPct val="66000"/>
              <a:buFont typeface="Wingdings" charset="2"/>
              <a:buChar char="u"/>
              <a:defRPr sz="2000" b="0" i="0" kern="1200">
                <a:solidFill>
                  <a:srgbClr val="999999"/>
                </a:solidFill>
                <a:latin typeface="Gotham Book" pitchFamily="2" charset="0"/>
                <a:ea typeface="+mn-ea"/>
                <a:cs typeface="Gotham Book" pitchFamily="2" charset="0"/>
              </a:defRPr>
            </a:lvl3pPr>
            <a:lvl4pPr marL="1600200" indent="-228600" algn="l" defTabSz="457200" rtl="0" eaLnBrk="1" latinLnBrk="0" hangingPunct="1">
              <a:spcBef>
                <a:spcPct val="20000"/>
              </a:spcBef>
              <a:buClr>
                <a:srgbClr val="440079"/>
              </a:buClr>
              <a:buSzPct val="66000"/>
              <a:buFont typeface="Wingdings" charset="2"/>
              <a:buChar char="u"/>
              <a:defRPr sz="1800" b="0" i="0" kern="1200">
                <a:solidFill>
                  <a:srgbClr val="999999"/>
                </a:solidFill>
                <a:latin typeface="Gotham Book" pitchFamily="2" charset="0"/>
                <a:ea typeface="+mn-ea"/>
                <a:cs typeface="Gotham Book" pitchFamily="2" charset="0"/>
              </a:defRPr>
            </a:lvl4pPr>
            <a:lvl5pPr marL="2057400" indent="-228600" algn="l" defTabSz="457200" rtl="0" eaLnBrk="1" latinLnBrk="0" hangingPunct="1">
              <a:spcBef>
                <a:spcPct val="20000"/>
              </a:spcBef>
              <a:buClr>
                <a:srgbClr val="4C1966"/>
              </a:buClr>
              <a:buFont typeface="Wingdings" charset="2"/>
              <a:buChar char="§"/>
              <a:defRPr sz="1800" b="0" i="0" kern="1200">
                <a:solidFill>
                  <a:schemeClr val="tx1"/>
                </a:solidFill>
                <a:latin typeface="Fugue"/>
                <a:ea typeface="+mn-ea"/>
                <a:cs typeface="Fugue"/>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200000"/>
              </a:lnSpc>
              <a:buFont typeface="Wingdings" charset="2"/>
              <a:buNone/>
            </a:pPr>
            <a:r>
              <a:rPr lang="en-US" sz="1200" dirty="0"/>
              <a:t>(67.1%)</a:t>
            </a:r>
          </a:p>
        </p:txBody>
      </p:sp>
    </p:spTree>
    <p:extLst>
      <p:ext uri="{BB962C8B-B14F-4D97-AF65-F5344CB8AC3E}">
        <p14:creationId xmlns:p14="http://schemas.microsoft.com/office/powerpoint/2010/main" val="3835562746"/>
      </p:ext>
    </p:extLst>
  </p:cSld>
  <p:clrMapOvr>
    <a:masterClrMapping/>
  </p:clrMapOvr>
</p:sld>
</file>

<file path=ppt/theme/theme1.xml><?xml version="1.0" encoding="utf-8"?>
<a:theme xmlns:a="http://schemas.openxmlformats.org/drawingml/2006/main" name="ei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62539</TotalTime>
  <Words>1592</Words>
  <Application>Microsoft Macintosh PowerPoint</Application>
  <PresentationFormat>On-screen Show (4:3)</PresentationFormat>
  <Paragraphs>325</Paragraphs>
  <Slides>24</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Fugue</vt:lpstr>
      <vt:lpstr>Gotham Book</vt:lpstr>
      <vt:lpstr>Gotham-Book</vt:lpstr>
      <vt:lpstr>Wingdings</vt:lpstr>
      <vt:lpstr>ei_template</vt:lpstr>
      <vt:lpstr>Pipeline Project An analysis of the program funnel</vt:lpstr>
      <vt:lpstr>Overview</vt:lpstr>
      <vt:lpstr>Funnel</vt:lpstr>
      <vt:lpstr>Assumptions/Notes</vt:lpstr>
      <vt:lpstr>Methodology</vt:lpstr>
      <vt:lpstr>How to read the graphs</vt:lpstr>
      <vt:lpstr>Graphs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Analysis</vt:lpstr>
      <vt:lpstr>Most Interesting Findings</vt:lpstr>
      <vt:lpstr>Additional Areas of Exploration</vt:lpstr>
      <vt:lpstr>Data Cleanup Recs</vt:lpstr>
      <vt:lpstr>Appendix</vt:lpstr>
      <vt:lpstr>Program Abbreviations</vt:lpstr>
      <vt:lpstr>Adjacency</vt:lpstr>
    </vt:vector>
  </TitlesOfParts>
  <Company>NYU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Frank Rimalovski</dc:creator>
  <cp:lastModifiedBy>Graham Harris</cp:lastModifiedBy>
  <cp:revision>1966</cp:revision>
  <cp:lastPrinted>2019-02-22T16:01:32Z</cp:lastPrinted>
  <dcterms:created xsi:type="dcterms:W3CDTF">2010-12-14T15:33:10Z</dcterms:created>
  <dcterms:modified xsi:type="dcterms:W3CDTF">2021-08-16T18:44:37Z</dcterms:modified>
</cp:coreProperties>
</file>